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5"/>
    <p:sldMasterId id="2147483893" r:id="rId6"/>
  </p:sldMasterIdLst>
  <p:notesMasterIdLst>
    <p:notesMasterId r:id="rId46"/>
  </p:notesMasterIdLst>
  <p:handoutMasterIdLst>
    <p:handoutMasterId r:id="rId47"/>
  </p:handoutMasterIdLst>
  <p:sldIdLst>
    <p:sldId id="714" r:id="rId7"/>
    <p:sldId id="465" r:id="rId8"/>
    <p:sldId id="394" r:id="rId9"/>
    <p:sldId id="995" r:id="rId10"/>
    <p:sldId id="467" r:id="rId11"/>
    <p:sldId id="466" r:id="rId12"/>
    <p:sldId id="514" r:id="rId13"/>
    <p:sldId id="516" r:id="rId14"/>
    <p:sldId id="517" r:id="rId15"/>
    <p:sldId id="472" r:id="rId16"/>
    <p:sldId id="519" r:id="rId17"/>
    <p:sldId id="520" r:id="rId18"/>
    <p:sldId id="522" r:id="rId19"/>
    <p:sldId id="523" r:id="rId20"/>
    <p:sldId id="479" r:id="rId21"/>
    <p:sldId id="524" r:id="rId22"/>
    <p:sldId id="414" r:id="rId23"/>
    <p:sldId id="525" r:id="rId24"/>
    <p:sldId id="480" r:id="rId25"/>
    <p:sldId id="481" r:id="rId26"/>
    <p:sldId id="489" r:id="rId27"/>
    <p:sldId id="527" r:id="rId28"/>
    <p:sldId id="488" r:id="rId29"/>
    <p:sldId id="490" r:id="rId30"/>
    <p:sldId id="529" r:id="rId31"/>
    <p:sldId id="530" r:id="rId32"/>
    <p:sldId id="952" r:id="rId33"/>
    <p:sldId id="1016" r:id="rId34"/>
    <p:sldId id="981" r:id="rId35"/>
    <p:sldId id="534" r:id="rId36"/>
    <p:sldId id="535" r:id="rId37"/>
    <p:sldId id="536" r:id="rId38"/>
    <p:sldId id="546" r:id="rId39"/>
    <p:sldId id="538" r:id="rId40"/>
    <p:sldId id="539" r:id="rId41"/>
    <p:sldId id="540" r:id="rId42"/>
    <p:sldId id="541" r:id="rId43"/>
    <p:sldId id="547" r:id="rId44"/>
    <p:sldId id="548" r:id="rId4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768A9"/>
        </a:solidFill>
        <a:latin typeface="Trebuchet MS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pos="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8A9"/>
    <a:srgbClr val="061844"/>
    <a:srgbClr val="21674F"/>
    <a:srgbClr val="00504C"/>
    <a:srgbClr val="757575"/>
    <a:srgbClr val="390020"/>
    <a:srgbClr val="5698C5"/>
    <a:srgbClr val="B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2" autoAdjust="0"/>
    <p:restoredTop sz="77163" autoAdjust="0"/>
  </p:normalViewPr>
  <p:slideViewPr>
    <p:cSldViewPr>
      <p:cViewPr varScale="1">
        <p:scale>
          <a:sx n="56" d="100"/>
          <a:sy n="56" d="100"/>
        </p:scale>
        <p:origin x="1146" y="72"/>
      </p:cViewPr>
      <p:guideLst>
        <p:guide orient="horz" pos="2160"/>
        <p:guide orient="horz" pos="3744"/>
        <p:guide pos="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96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556A9B2B-10CC-431D-8231-9BBC93CD6C51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409F936-355F-4554-AA1F-C9BBD85E4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7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fld id="{C1491879-88AB-477D-827B-2ACA4DF6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zh-CN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D22D0-AFD0-4D38-BEC9-033B948C38B9}" type="slidenum">
              <a:rPr lang="en-US" altLang="zh-CN"/>
              <a:pPr eaLnBrk="1" hangingPunct="1">
                <a:spcBef>
                  <a:spcPct val="0"/>
                </a:spcBef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86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51271" indent="-28895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5580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1812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80443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4276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300508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6740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92972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9A43F-306A-4B71-92CC-92E4A0E7FAE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1pPr>
            <a:lvl2pPr marL="765545" indent="-29444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2pPr>
            <a:lvl3pPr marL="1177762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3pPr>
            <a:lvl4pPr marL="1648867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4pPr>
            <a:lvl5pPr marL="2119972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9pPr>
          </a:lstStyle>
          <a:p>
            <a:pPr eaLnBrk="1" hangingPunct="1"/>
            <a:fld id="{2DC62C28-4CE6-4F06-99FD-E6B30A832465}" type="slidenum">
              <a:rPr lang="en-US" altLang="zh-CN" sz="1200">
                <a:latin typeface="Arial" charset="0"/>
                <a:ea typeface="ＭＳ Ｐゴシック" pitchFamily="34" charset="-128"/>
              </a:rPr>
              <a:pPr eaLnBrk="1" hangingPunct="1"/>
              <a:t>21</a:t>
            </a:fld>
            <a:endParaRPr lang="en-US" altLang="zh-CN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1pPr>
            <a:lvl2pPr marL="765545" indent="-29444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2pPr>
            <a:lvl3pPr marL="1177762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3pPr>
            <a:lvl4pPr marL="1648867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4pPr>
            <a:lvl5pPr marL="2119972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9pPr>
          </a:lstStyle>
          <a:p>
            <a:pPr eaLnBrk="1" hangingPunct="1"/>
            <a:fld id="{05AE35A6-AD8A-4460-92C8-B5CA03E1C2C4}" type="slidenum">
              <a:rPr lang="en-US" altLang="zh-CN" sz="1200">
                <a:latin typeface="Arial" charset="0"/>
                <a:ea typeface="ＭＳ Ｐゴシック" pitchFamily="34" charset="-128"/>
              </a:rPr>
              <a:pPr eaLnBrk="1" hangingPunct="1"/>
              <a:t>23</a:t>
            </a:fld>
            <a:endParaRPr lang="en-US" altLang="zh-CN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1pPr>
            <a:lvl2pPr marL="765545" indent="-29444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2pPr>
            <a:lvl3pPr marL="1177762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3pPr>
            <a:lvl4pPr marL="1648867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4pPr>
            <a:lvl5pPr marL="2119972" indent="-235552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9pPr>
          </a:lstStyle>
          <a:p>
            <a:pPr eaLnBrk="1" hangingPunct="1"/>
            <a:fld id="{05AE35A6-AD8A-4460-92C8-B5CA03E1C2C4}" type="slidenum">
              <a:rPr lang="en-US" altLang="zh-CN" sz="1200">
                <a:latin typeface="Arial" charset="0"/>
                <a:ea typeface="ＭＳ Ｐゴシック" pitchFamily="34" charset="-128"/>
              </a:rPr>
              <a:pPr eaLnBrk="1" hangingPunct="1"/>
              <a:t>24</a:t>
            </a:fld>
            <a:endParaRPr lang="en-US" altLang="zh-CN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检索完成后，您可以从</a:t>
            </a:r>
            <a:r>
              <a:rPr lang="en-US" altLang="zh-CN" dirty="0"/>
              <a:t>Ovid</a:t>
            </a:r>
            <a:r>
              <a:rPr lang="zh-CN" altLang="en-US" dirty="0"/>
              <a:t>平台输出检索结果。首先勾选您需要的检索结果，可以全选或设定输出范围、也可以单独勾选不同的结果。</a:t>
            </a:r>
            <a:r>
              <a:rPr lang="en-US" altLang="zh-CN" dirty="0"/>
              <a:t>Ovid</a:t>
            </a:r>
            <a:r>
              <a:rPr lang="zh-CN" altLang="en-US" dirty="0"/>
              <a:t>平台提供三种题录输出方式，一种是直接打印检索结果，一种是用电子邮件将题录结果发送至收件人的电子邮箱，可以同时输入多个电子邮箱，第三种是输出成文件或输出至其他文献系统，</a:t>
            </a:r>
            <a:r>
              <a:rPr lang="en-US" altLang="zh-CN" dirty="0"/>
              <a:t>Ovid</a:t>
            </a:r>
            <a:r>
              <a:rPr lang="zh-CN" altLang="en-US" dirty="0"/>
              <a:t>支持输出成</a:t>
            </a:r>
            <a:r>
              <a:rPr lang="en-US" altLang="zh-CN" dirty="0"/>
              <a:t>Word</a:t>
            </a:r>
            <a:r>
              <a:rPr lang="zh-CN" altLang="en-US" baseline="0" dirty="0"/>
              <a:t>、</a:t>
            </a:r>
            <a:r>
              <a:rPr lang="en-US" altLang="zh-CN" baseline="0" dirty="0"/>
              <a:t>PDF</a:t>
            </a:r>
            <a:r>
              <a:rPr lang="zh-CN" altLang="en-US" baseline="0" dirty="0"/>
              <a:t>、</a:t>
            </a:r>
            <a:r>
              <a:rPr lang="en-US" altLang="zh-CN" baseline="0" dirty="0"/>
              <a:t>EXCEL</a:t>
            </a:r>
            <a:r>
              <a:rPr lang="zh-CN" altLang="en-US" baseline="0" dirty="0"/>
              <a:t>等文件，支持输出到</a:t>
            </a:r>
            <a:r>
              <a:rPr lang="en-US" altLang="zh-CN" baseline="0" dirty="0"/>
              <a:t>EndNote</a:t>
            </a:r>
            <a:r>
              <a:rPr lang="zh-CN" altLang="en-US" baseline="0" dirty="0"/>
              <a:t>、</a:t>
            </a:r>
            <a:r>
              <a:rPr lang="en-US" altLang="zh-CN" baseline="0" dirty="0" err="1"/>
              <a:t>RefWork</a:t>
            </a:r>
            <a:r>
              <a:rPr lang="zh-CN" altLang="en-US" baseline="0" dirty="0"/>
              <a:t>等文献管理系统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4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请在登录</a:t>
            </a:r>
            <a:r>
              <a:rPr lang="en-US" altLang="zh-CN" dirty="0"/>
              <a:t>Ovid</a:t>
            </a:r>
            <a:r>
              <a:rPr lang="zh-CN" altLang="en-US" dirty="0"/>
              <a:t>平台后，点击我的账号，进入个人账户登录页面，输入个人账号和密码，成功登录后，系统显示个人账号名称，激活我的工作区功能。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01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登录</a:t>
            </a:r>
            <a:r>
              <a:rPr lang="en-US" altLang="zh-CN" dirty="0"/>
              <a:t>Ovid</a:t>
            </a:r>
            <a:r>
              <a:rPr lang="zh-CN" altLang="en-US" dirty="0"/>
              <a:t>平台后，您可以免费创建并使用自己的个人账号，我们不收取任何额外的费用。请在我的账户页面，点击“创建新的个人账户”，输入要求的信息后，点击创建，即可获得您的个人账户。标注红星的表示必填选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9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我的工作住区主要提供</a:t>
            </a:r>
            <a:r>
              <a:rPr lang="en-US" altLang="zh-CN" dirty="0"/>
              <a:t>4</a:t>
            </a:r>
            <a:r>
              <a:rPr lang="zh-CN" altLang="en-US" dirty="0"/>
              <a:t>项功能，分别是我的课题、我的检索与定题通告、期刊目录订阅服务和工具栏。下面我会逐一进行演示。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7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51271" indent="-28895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5580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1812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80443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4276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300508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6740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92972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7BA4C-32A8-4393-B1A5-30B61AC7E66D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000" kern="0" dirty="0">
                <a:latin typeface="+mn-lt"/>
                <a:ea typeface="黑体" panose="02010609060101010101" pitchFamily="49" charset="-122"/>
                <a:cs typeface="+mn-cs"/>
              </a:rPr>
              <a:t>用户可以利用我的课题功能自主在线添加、标识、管理</a:t>
            </a:r>
            <a:r>
              <a:rPr lang="en-US" altLang="zh-CN" sz="1000" kern="0" dirty="0">
                <a:latin typeface="+mn-lt"/>
                <a:ea typeface="黑体" panose="02010609060101010101" pitchFamily="49" charset="-122"/>
                <a:cs typeface="+mn-cs"/>
              </a:rPr>
              <a:t>Ovid</a:t>
            </a:r>
            <a:r>
              <a:rPr lang="zh-CN" altLang="en-US" sz="1000" kern="0" dirty="0">
                <a:latin typeface="+mn-lt"/>
                <a:ea typeface="黑体" panose="02010609060101010101" pitchFamily="49" charset="-122"/>
                <a:cs typeface="+mn-cs"/>
              </a:rPr>
              <a:t>平台提供的多种类型资源，主要包括检索结果、检索历史、</a:t>
            </a:r>
            <a:r>
              <a:rPr lang="en-US" altLang="zh-CN" sz="1000" kern="0" dirty="0">
                <a:latin typeface="+mn-lt"/>
                <a:ea typeface="黑体" panose="02010609060101010101" pitchFamily="49" charset="-122"/>
                <a:cs typeface="+mn-cs"/>
              </a:rPr>
              <a:t>HTML</a:t>
            </a:r>
            <a:r>
              <a:rPr lang="zh-CN" altLang="en-US" sz="1000" kern="0" dirty="0">
                <a:latin typeface="+mn-lt"/>
                <a:ea typeface="黑体" panose="02010609060101010101" pitchFamily="49" charset="-122"/>
                <a:cs typeface="+mn-cs"/>
              </a:rPr>
              <a:t>或者</a:t>
            </a:r>
            <a:r>
              <a:rPr lang="en-US" altLang="zh-CN" sz="1000" kern="0" dirty="0">
                <a:latin typeface="+mn-lt"/>
                <a:ea typeface="黑体" panose="02010609060101010101" pitchFamily="49" charset="-122"/>
                <a:cs typeface="+mn-cs"/>
              </a:rPr>
              <a:t>PDF</a:t>
            </a:r>
            <a:r>
              <a:rPr lang="zh-CN" altLang="en-US" sz="1000" kern="0" dirty="0">
                <a:latin typeface="+mn-lt"/>
                <a:ea typeface="黑体" panose="02010609060101010101" pitchFamily="49" charset="-122"/>
                <a:cs typeface="+mn-cs"/>
              </a:rPr>
              <a:t>全文、各种多媒体资源、剪贴的文本、期刊清单、电子书章节、题录信息、上传的文件、自动定题通告等。</a:t>
            </a:r>
            <a:endParaRPr lang="en-GB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51271" indent="-28895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5580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1812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80443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4276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300508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6740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92972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E4DD39-E900-4FBF-8EC5-40FBEDA4E60E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我的课题功能现已全面嵌入</a:t>
            </a:r>
            <a:r>
              <a:rPr lang="en-US" altLang="zh-CN" dirty="0"/>
              <a:t>Ovid</a:t>
            </a:r>
            <a:r>
              <a:rPr lang="zh-CN" altLang="en-US" dirty="0"/>
              <a:t>平台，您可以在期刊库、全文文章、电子书章节、检索结果、视频、图像等多处看到此功能。点击后，弹出添加页面，您可以加入现有课题，也可以直接创新的课题。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04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r>
              <a:rPr lang="zh-CN" altLang="en-US" dirty="0"/>
              <a:t>当您将资源添加入我的课题后，就可以在管理区域进行管理操作。在管理课题中，您可以创建新的课题、文件夹、题录，甚至直接上传文件。封存课题保存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您不经常使用，但又暂时不想删除的课题；删除的课题直接放入回收筒，您可以手动清空，或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30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天后系统自动彻底删除。如果您的机器安装了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Java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，您可以用鼠标拖动课题项目放置在不同目录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6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我的检索与定题通告让您</a:t>
            </a:r>
            <a:r>
              <a:rPr lang="zh-CN" altLang="en-US" baseline="0" dirty="0"/>
              <a:t>不用登录</a:t>
            </a:r>
            <a:r>
              <a:rPr lang="en-US" altLang="zh-CN" baseline="0" dirty="0"/>
              <a:t>Ovid</a:t>
            </a:r>
            <a:r>
              <a:rPr lang="zh-CN" altLang="en-US" baseline="0" dirty="0"/>
              <a:t>平台，不用检索，就可以随时跟踪获得最新研究进展。您可以在检索历史列表中选择您需要的检索策略，然后使用保存功能，将其保存设置成定题通告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35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/>
              <a:t>输入保存名称，设置保存方式，暂时保存还是永久保存，是否保存为定题通告，这是必填选项；备注是可选项。设置通告发送频率，</a:t>
            </a:r>
            <a:r>
              <a:rPr lang="en-US" altLang="zh-CN" b="0" dirty="0"/>
              <a:t>Ovid</a:t>
            </a:r>
            <a:r>
              <a:rPr lang="zh-CN" altLang="en-US" b="0" dirty="0"/>
              <a:t>平台提供了多个选择。</a:t>
            </a:r>
            <a:r>
              <a:rPr lang="zh-CN" altLang="en-US" dirty="0"/>
              <a:t>请注意，在多数据库检索的情况下，建议选择按确定的时间频率发送，如周更新，这样系统会将各个数据库中得到的结果整合后发送；如果选择按数据库更新时发送，系统会分别在各个数据库更新时发送检索结果。设定移除重复数据选项适合多数据库检索的情况。您还可以选择是否包括开放获取结果。</a:t>
            </a:r>
            <a:r>
              <a:rPr lang="en-US" altLang="zh-CN" dirty="0"/>
              <a:t>Ovid</a:t>
            </a:r>
            <a:r>
              <a:rPr lang="zh-CN" altLang="en-US" dirty="0"/>
              <a:t>提供了三种发送的方式，电邮、</a:t>
            </a:r>
            <a:r>
              <a:rPr lang="en-US" altLang="zh-CN" dirty="0"/>
              <a:t>RSS</a:t>
            </a:r>
            <a:r>
              <a:rPr lang="zh-CN" altLang="en-US" dirty="0"/>
              <a:t>和我的课题，可以只选择一种，也可以选择多种。电邮发送，请设置收件人地址、内容发送模式以及输出的格式；还有是否输出检索策略、外部链接解析、检索结果输出格式、数据字段以及排序设置。全部完成后，点击保存。</a:t>
            </a:r>
            <a:endParaRPr lang="en-US" altLang="zh-CN" dirty="0"/>
          </a:p>
          <a:p>
            <a:endParaRPr lang="zh-CN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/>
              <a:t>如果您选择</a:t>
            </a:r>
            <a:r>
              <a:rPr lang="en-US" altLang="zh-CN" b="0" dirty="0"/>
              <a:t>RSS</a:t>
            </a:r>
            <a:r>
              <a:rPr lang="zh-CN" altLang="en-US" b="0" dirty="0"/>
              <a:t>或我的课题进行发送，均需要进行相应的发送设置。这是</a:t>
            </a:r>
            <a:r>
              <a:rPr lang="en-US" altLang="zh-CN" b="0" dirty="0"/>
              <a:t>RSS</a:t>
            </a:r>
            <a:r>
              <a:rPr lang="zh-CN" altLang="en-US" b="0" dirty="0"/>
              <a:t>发送设置，这是我的课题发送设置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对于已保存完毕的定题通告，您可随时在我的检索与定题通告中进行编辑修改删除等操作。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97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这是一个通过</a:t>
            </a:r>
            <a:r>
              <a:rPr lang="en-US" altLang="zh-CN" dirty="0"/>
              <a:t>Email</a:t>
            </a:r>
            <a:r>
              <a:rPr lang="zh-CN" altLang="en-US" dirty="0"/>
              <a:t>发送的定题通告结果实例。根据设置不同，内容和格式会有不同。</a:t>
            </a:r>
            <a:endParaRPr lang="en-US" altLang="zh-CN" dirty="0"/>
          </a:p>
          <a:p>
            <a:r>
              <a:rPr lang="zh-CN" altLang="en-US" dirty="0"/>
              <a:t>最前显示执行本次定题通告一共查找到了多少笔最新记录。</a:t>
            </a:r>
            <a:endParaRPr lang="en-US" altLang="zh-CN" dirty="0"/>
          </a:p>
          <a:p>
            <a:r>
              <a:rPr lang="zh-CN" altLang="en-US" dirty="0"/>
              <a:t>然后是指向这次检索结果的链接</a:t>
            </a:r>
            <a:endParaRPr lang="en-US" altLang="zh-CN" dirty="0"/>
          </a:p>
          <a:p>
            <a:r>
              <a:rPr lang="zh-CN" altLang="en-US" dirty="0"/>
              <a:t>后面依次是每篇题录信息以及全文链接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98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3F448E-A463-4513-A528-602F1188B8FE}" type="slidenum">
              <a:rPr lang="en-US" altLang="zh-CN" sz="12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CN" sz="12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a typeface="MS PGothic" pitchFamily="34" charset="-128"/>
              </a:rPr>
              <a:t>如您需要更多详细内容，可以给我们发送电子邮件，或者访问</a:t>
            </a:r>
            <a:r>
              <a:rPr lang="en-US" altLang="zh-CN" dirty="0">
                <a:ea typeface="MS PGothic" pitchFamily="34" charset="-128"/>
              </a:rPr>
              <a:t>Ovid</a:t>
            </a:r>
            <a:r>
              <a:rPr lang="zh-CN" altLang="en-US" dirty="0">
                <a:ea typeface="MS PGothic" pitchFamily="34" charset="-128"/>
              </a:rPr>
              <a:t>帮助资源中心，查看其他帮助信息或教程演示。感谢您对我们的支持！</a:t>
            </a:r>
            <a:endParaRPr lang="zh-CN" altLang="zh-CN" dirty="0">
              <a:ea typeface="MS PGothic" pitchFamily="34" charset="-128"/>
            </a:endParaRPr>
          </a:p>
          <a:p>
            <a:pPr eaLnBrk="1" hangingPunct="1"/>
            <a:endParaRPr lang="zh-CN" altLang="zh-CN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711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53818-767B-43AD-A4F4-215EEE5CCC5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3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51271" indent="-28895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5580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1812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80443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4276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300508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6740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92972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44BF-1858-46EE-9A76-B570E7AE6B89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使用高级检索中的关键词检索对细化后的概念词进行检索，利用截词符进行单复数、衍生词等的检索，勾选“主题词自动匹配”选项，应用</a:t>
            </a:r>
            <a:r>
              <a:rPr lang="en-US" altLang="zh-CN" dirty="0"/>
              <a:t>MEDLINE</a:t>
            </a:r>
            <a:r>
              <a:rPr lang="zh-CN" altLang="en-US" dirty="0"/>
              <a:t>数据库中的</a:t>
            </a:r>
            <a:r>
              <a:rPr lang="en-US" altLang="zh-CN" dirty="0"/>
              <a:t>MESH</a:t>
            </a:r>
            <a:r>
              <a:rPr lang="zh-CN" altLang="en-US" baseline="0" dirty="0"/>
              <a:t>主题词表更加全面和准确的获取文献结果。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8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勾选主题词前的选择框，选择一个或多个主题词，如果选择多个主题词，可以进行布尔组合检索。根据此次检索主题，我们只选择</a:t>
            </a:r>
            <a:r>
              <a:rPr lang="en-US" altLang="zh-CN" dirty="0"/>
              <a:t>heart failure</a:t>
            </a:r>
            <a:r>
              <a:rPr lang="zh-CN" altLang="en-US" dirty="0"/>
              <a:t>。您还可以选择是进行精准检索还是扩展检索。精准检索是按照已勾选的单个或多个主题词进行准确的匹配检索；扩展检索在检索已勾选主题词的同时，还将检索该主题词包含的所有狭义词。此次选择精准检索。点击继续，进入下一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51271" indent="-28895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5580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1812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80443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4276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300508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6740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92972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B135A-DE51-4C47-9056-D77F39EF8DF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51271" indent="-28895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5580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18122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80443" indent="-231160" eaLnBrk="0" hangingPunct="0">
              <a:spcBef>
                <a:spcPts val="1618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4276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3005084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6740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929725" indent="-231160" eaLnBrk="0" fontAlgn="base" hangingPunct="0">
              <a:spcBef>
                <a:spcPts val="1618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9A43F-306A-4B71-92CC-92E4A0E7FAE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11" descr="WKH_LOGO_outlined_R_200x63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99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kh_ovidrn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42771" y="4951563"/>
            <a:ext cx="4178462" cy="661148"/>
          </a:xfrm>
          <a:prstGeom prst="rect">
            <a:avLst/>
          </a:prstGeom>
        </p:spPr>
      </p:pic>
      <p:pic>
        <p:nvPicPr>
          <p:cNvPr id="13" name="Picture 12" descr="WKH_OVID_C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55428" y="2418338"/>
            <a:ext cx="4447032" cy="546352"/>
          </a:xfrm>
          <a:prstGeom prst="rect">
            <a:avLst/>
          </a:prstGeom>
        </p:spPr>
      </p:pic>
      <p:pic>
        <p:nvPicPr>
          <p:cNvPr id="14" name="Picture 13" descr="ovidm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11989" y="2317451"/>
            <a:ext cx="3810000" cy="704850"/>
          </a:xfrm>
          <a:prstGeom prst="rect">
            <a:avLst/>
          </a:prstGeom>
        </p:spPr>
      </p:pic>
      <p:pic>
        <p:nvPicPr>
          <p:cNvPr id="15" name="Picture 14" descr="wkh_ovidsp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55710" y="3692105"/>
            <a:ext cx="5070270" cy="8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5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4" name="Tijdelijke aanduiding voor datum 6"/>
          <p:cNvSpPr txBox="1">
            <a:spLocks/>
          </p:cNvSpPr>
          <p:nvPr userDrawn="1"/>
        </p:nvSpPr>
        <p:spPr>
          <a:xfrm>
            <a:off x="1979712" y="256490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7" name="Picture 16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38455" y="958533"/>
            <a:ext cx="8458200" cy="1587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4" name="Tijdelijke aanduiding voor datum 6"/>
          <p:cNvSpPr txBox="1">
            <a:spLocks/>
          </p:cNvSpPr>
          <p:nvPr userDrawn="1"/>
        </p:nvSpPr>
        <p:spPr>
          <a:xfrm>
            <a:off x="1979712" y="256490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7" name="Picture 16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annex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ndertitel 2"/>
          <p:cNvSpPr txBox="1">
            <a:spLocks/>
          </p:cNvSpPr>
          <p:nvPr userDrawn="1"/>
        </p:nvSpPr>
        <p:spPr>
          <a:xfrm>
            <a:off x="2411760" y="872716"/>
            <a:ext cx="446449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Annex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7544" y="1412776"/>
            <a:ext cx="8208000" cy="477922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SzPct val="90000"/>
              <a:buFontTx/>
              <a:buNone/>
              <a:defRPr sz="1800" b="0" i="1">
                <a:solidFill>
                  <a:srgbClr val="757575"/>
                </a:solidFill>
              </a:defRPr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3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"/>
          <p:cNvSpPr>
            <a:spLocks noGrp="1"/>
          </p:cNvSpPr>
          <p:nvPr>
            <p:ph idx="1"/>
          </p:nvPr>
        </p:nvSpPr>
        <p:spPr>
          <a:xfrm>
            <a:off x="468000" y="1412776"/>
            <a:ext cx="8208000" cy="4815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>
              <a:spcBef>
                <a:spcPts val="432"/>
              </a:spcBef>
              <a:buFont typeface="Wingdings" pitchFamily="2" charset="2"/>
              <a:buChar char="§"/>
              <a:defRPr/>
            </a:lvl1pPr>
            <a:lvl2pPr marL="358775" indent="-176213">
              <a:spcBef>
                <a:spcPts val="432"/>
              </a:spcBef>
              <a:buFont typeface="Trebuchet MS" pitchFamily="34" charset="0"/>
              <a:buChar char="–"/>
              <a:defRPr sz="1600"/>
            </a:lvl2pPr>
            <a:lvl3pPr marL="541338" indent="-182563">
              <a:spcBef>
                <a:spcPts val="432"/>
              </a:spcBef>
              <a:buFont typeface="Wingdings" pitchFamily="2" charset="2"/>
              <a:buChar char="§"/>
              <a:defRPr sz="1400"/>
            </a:lvl3pPr>
            <a:lvl4pPr marL="717550" indent="-176213">
              <a:spcBef>
                <a:spcPts val="432"/>
              </a:spcBef>
              <a:buFont typeface="Trebuchet MS" pitchFamily="34" charset="0"/>
              <a:buChar char="–"/>
              <a:defRPr sz="1400"/>
            </a:lvl4pPr>
            <a:lvl5pPr marL="900113" indent="-182563">
              <a:spcBef>
                <a:spcPts val="432"/>
              </a:spcBef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2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000" y="1412776"/>
            <a:ext cx="3996000" cy="4815224"/>
          </a:xfrm>
        </p:spPr>
        <p:txBody>
          <a:bodyPr lIns="0" tIns="0" rIns="0" bIns="0">
            <a:no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000" y="1412776"/>
            <a:ext cx="3996000" cy="4815224"/>
          </a:xfrm>
        </p:spPr>
        <p:txBody>
          <a:bodyPr bIns="0"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1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SmartArt 15"/>
          <p:cNvSpPr>
            <a:spLocks noGrp="1"/>
          </p:cNvSpPr>
          <p:nvPr>
            <p:ph type="dgm" sz="quarter" idx="18"/>
          </p:nvPr>
        </p:nvSpPr>
        <p:spPr>
          <a:xfrm>
            <a:off x="467544" y="1412776"/>
            <a:ext cx="8208912" cy="4895949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NL"/>
          </a:p>
        </p:txBody>
      </p:sp>
      <p:pic>
        <p:nvPicPr>
          <p:cNvPr id="11" name="Picture 10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384175" y="1217613"/>
            <a:ext cx="8458200" cy="1587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886F-3577-4E34-A070-C5DE8AA400E8}" type="datetimeFigureOut">
              <a:rPr lang="en-US" altLang="zh-CN"/>
              <a:pPr>
                <a:defRPr/>
              </a:pPr>
              <a:t>5/15/2019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F5DB-4498-4C61-8FFB-4EC16508C5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180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69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4429BB38-074B-4781-A042-8336CF28E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7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L080226_103_s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5F26F2-1299-4B62-BDE9-4D4A55938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000" y="6445250"/>
            <a:ext cx="330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Health Investor Seminar, 28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47688"/>
            <a:ext cx="7953375" cy="5191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2EB797-FD68-4951-88DA-089F6B7701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12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eople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F9D50-DA6C-4FF9-9E7F-8D8E568018C4}" type="datetimeFigureOut">
              <a:rPr lang="en-US" altLang="zh-CN"/>
              <a:pPr>
                <a:defRPr/>
              </a:pPr>
              <a:t>5/15/2019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56FC-2825-4E3B-B1F9-4BFEE980B5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8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29" name="Picture 11" descr="WKH_LOGO_outlined_R_200x63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5D90B0-9D13-4BAC-B69D-5CD020B4491B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87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91" r:id="rId11"/>
    <p:sldLayoutId id="21474838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000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232756"/>
            <a:ext cx="8208000" cy="499524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6768244" y="6526800"/>
            <a:ext cx="140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2843808" y="652680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99040" y="652680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4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7200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olterskluwer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mailto:support@ovid.com" TargetMode="Externa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mo.ovid.com/training/cn/onlinetraining/index.html" TargetMode="External"/><Relationship Id="rId5" Type="http://schemas.openxmlformats.org/officeDocument/2006/relationships/hyperlink" Target="http://demo.ovid.com/training/cn/" TargetMode="External"/><Relationship Id="rId4" Type="http://schemas.openxmlformats.org/officeDocument/2006/relationships/hyperlink" Target="http://resourcenter.ovid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ovidweb.cgi?T=JS&amp;NEWS=n&amp;CSC=Y&amp;PAGE=main&amp;D=icon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ICONDA</a:t>
            </a:r>
            <a:r>
              <a:rPr lang="zh-CN" altLang="en-US" b="1" dirty="0">
                <a:ea typeface="黑体" panose="02010609060101010101" pitchFamily="49" charset="-122"/>
              </a:rPr>
              <a:t>数据库使用指南</a:t>
            </a:r>
            <a:br>
              <a:rPr lang="en-US" altLang="zh-CN" b="1" dirty="0">
                <a:ea typeface="黑体" panose="02010609060101010101" pitchFamily="49" charset="-122"/>
              </a:rPr>
            </a:b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3315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长安大学</a:t>
            </a:r>
            <a:endParaRPr lang="en-US" altLang="zh-CN" sz="2000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en-US" altLang="zh-CN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2019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年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5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月</a:t>
            </a:r>
            <a:endParaRPr lang="en-US" altLang="zh-CN" sz="2000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endParaRPr lang="en-US" altLang="zh-CN" sz="2000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李宁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销售工程师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培训经理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4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02C208-3FB8-442D-88F2-32B8A739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98" y="1448032"/>
            <a:ext cx="8440003" cy="50266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9D2232-5034-4786-AD25-4F5A0BC8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63"/>
            <a:ext cx="9144000" cy="11372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6858000" y="889084"/>
            <a:ext cx="14478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1998" y="2019300"/>
            <a:ext cx="1781602" cy="37719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44687" y="2133600"/>
            <a:ext cx="1195316" cy="17605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2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1CB27F-DD15-41B7-B40D-CB986A00A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188"/>
            <a:ext cx="9144000" cy="29999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8642350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高级检索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关键词检索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3" y="4419600"/>
            <a:ext cx="84867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要求输入单词或词组；</a:t>
            </a:r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对输入检索词进行精确匹配，不进行同义词或单复数等相关词汇的自动匹配；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利用截词符：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$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或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* 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0-n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个字符；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#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1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个字符；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?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0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或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1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8022" y="3389201"/>
            <a:ext cx="1300873" cy="4722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9620" y="3492135"/>
            <a:ext cx="2169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/>
              <a:t>Stress analysis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42816" y="3852360"/>
            <a:ext cx="1396407" cy="2361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Left Arrow 9"/>
          <p:cNvSpPr/>
          <p:nvPr/>
        </p:nvSpPr>
        <p:spPr>
          <a:xfrm>
            <a:off x="6858000" y="3604457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38570" y="3300085"/>
            <a:ext cx="2694296" cy="30437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71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8" grpId="0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BAF60D-52E1-4C25-9DF4-D949407D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4" y="1066800"/>
            <a:ext cx="8642351" cy="52330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8642350" cy="933450"/>
          </a:xfrm>
        </p:spPr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主题词组合检索</a:t>
            </a:r>
          </a:p>
        </p:txBody>
      </p:sp>
      <p:sp>
        <p:nvSpPr>
          <p:cNvPr id="9" name="椭圆 8"/>
          <p:cNvSpPr/>
          <p:nvPr/>
        </p:nvSpPr>
        <p:spPr>
          <a:xfrm>
            <a:off x="410152" y="2171983"/>
            <a:ext cx="428048" cy="631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9073" y="1524000"/>
            <a:ext cx="1008503" cy="447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eft Arrow 9"/>
          <p:cNvSpPr/>
          <p:nvPr/>
        </p:nvSpPr>
        <p:spPr>
          <a:xfrm>
            <a:off x="1981200" y="1716269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1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BC1C38-0DA5-4E4F-9F24-DED2C75E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39" y="712782"/>
            <a:ext cx="8228326" cy="48044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8" y="-152400"/>
            <a:ext cx="7772400" cy="1143000"/>
          </a:xfrm>
        </p:spPr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组合检索</a:t>
            </a:r>
          </a:p>
        </p:txBody>
      </p:sp>
      <p:sp>
        <p:nvSpPr>
          <p:cNvPr id="7" name="椭圆 6"/>
          <p:cNvSpPr/>
          <p:nvPr/>
        </p:nvSpPr>
        <p:spPr>
          <a:xfrm>
            <a:off x="508073" y="1762351"/>
            <a:ext cx="428048" cy="1170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45816" y="2932786"/>
            <a:ext cx="825885" cy="424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5816" y="4741711"/>
            <a:ext cx="3584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region </a:t>
            </a:r>
            <a:r>
              <a:rPr lang="en-US" altLang="zh-CN" sz="24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OR </a:t>
            </a: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zone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5816" y="4713165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1 </a:t>
            </a:r>
            <a:r>
              <a:rPr lang="en-US" altLang="zh-CN" sz="24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AND</a:t>
            </a: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 2 </a:t>
            </a:r>
            <a:r>
              <a:rPr lang="en-US" altLang="zh-CN" sz="24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AND</a:t>
            </a: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 5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5336" y="5486400"/>
            <a:ext cx="8302625" cy="9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运用截词符等技巧，在高级检索构建复杂的检索式：</a:t>
            </a:r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buSzPct val="80000"/>
              <a:buNone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     </a:t>
            </a:r>
            <a:r>
              <a:rPr lang="en-US" altLang="zh-CN" dirty="0" err="1">
                <a:latin typeface="+mj-lt"/>
                <a:ea typeface="黑体" panose="02010609060101010101" pitchFamily="49" charset="-122"/>
              </a:rPr>
              <a:t>analys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* OR stress OR </a:t>
            </a:r>
            <a:r>
              <a:rPr lang="en-US" altLang="zh-CN" dirty="0" err="1">
                <a:latin typeface="+mj-lt"/>
                <a:ea typeface="黑体" panose="02010609060101010101" pitchFamily="49" charset="-122"/>
              </a:rPr>
              <a:t>expressure</a:t>
            </a:r>
            <a:endParaRPr lang="zh-CN" altLang="en-US" dirty="0">
              <a:latin typeface="+mj-lt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buSzPct val="80000"/>
              <a:buNone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396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9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8642350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高级检索步骤化检索，更全面准确查找文献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105775" cy="4495800"/>
          </a:xfrm>
        </p:spPr>
        <p:txBody>
          <a:bodyPr/>
          <a:lstStyle/>
          <a:p>
            <a:pPr marL="0" indent="0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检索主题：</a:t>
            </a:r>
            <a:r>
              <a:rPr lang="en-US" altLang="zh-CN" sz="2000" dirty="0">
                <a:latin typeface="+mj-lt"/>
                <a:ea typeface="黑体" panose="02010609060101010101" pitchFamily="49" charset="-122"/>
              </a:rPr>
              <a:t>planning and design of economic development zone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用概念词细化检索主题，例如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:plan, design, economic development, zone, region,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等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检索词是否可以应用主题词；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步骤化检索，如下图所示；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EEDBD9-A282-4BB1-A38A-77A1B9F4B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06" y="3314700"/>
            <a:ext cx="9144000" cy="22477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2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E1D258-4E8B-4817-A882-3C1562C51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1038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限制条件 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Limits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1295400" y="4648200"/>
            <a:ext cx="1989587" cy="426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C70F83-6160-4BDF-8EEA-5042B4FCC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18" y="2819400"/>
            <a:ext cx="8182155" cy="33210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4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D38A53-6AA2-45E9-9A65-637DF37DD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" y="1143000"/>
            <a:ext cx="8998789" cy="49421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通过限制条件（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Limits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）筛选全文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1600200" y="5170098"/>
            <a:ext cx="838201" cy="426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ounded Rectangle 2"/>
          <p:cNvSpPr/>
          <p:nvPr/>
        </p:nvSpPr>
        <p:spPr>
          <a:xfrm>
            <a:off x="76200" y="1676400"/>
            <a:ext cx="7620000" cy="426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3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14E449-3396-4F89-922D-0F50336F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28" y="685800"/>
            <a:ext cx="9144000" cy="50879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6869" name="Straight Arrow Connector 6"/>
          <p:cNvCxnSpPr>
            <a:cxnSpLocks noChangeShapeType="1"/>
          </p:cNvCxnSpPr>
          <p:nvPr/>
        </p:nvCxnSpPr>
        <p:spPr bwMode="auto">
          <a:xfrm flipV="1">
            <a:off x="7086600" y="2391553"/>
            <a:ext cx="914400" cy="838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0306CFA-583D-47E0-BDDC-C3B5B0B6F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73" y="1196556"/>
            <a:ext cx="8382000" cy="51826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600" y="228600"/>
            <a:ext cx="8641773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r>
              <a:rPr lang="zh-CN" altLang="en-US" sz="3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过滤功能</a:t>
            </a:r>
            <a:endParaRPr lang="en-US" altLang="zh-CN" sz="3200" b="1" kern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Rounded Rectangle 2"/>
          <p:cNvSpPr/>
          <p:nvPr/>
        </p:nvSpPr>
        <p:spPr>
          <a:xfrm>
            <a:off x="436373" y="1158045"/>
            <a:ext cx="1600200" cy="281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7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检索工具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343" y="4191000"/>
            <a:ext cx="7233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黑体" panose="02010609060101010101" pitchFamily="49" charset="-122"/>
              </a:rPr>
              <a:t>主题匹配</a:t>
            </a:r>
            <a:r>
              <a: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黑体" panose="02010609060101010101" pitchFamily="49" charset="-122"/>
              </a:rPr>
              <a:t>(Map Term)</a:t>
            </a: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黑体" panose="02010609060101010101" pitchFamily="49" charset="-122"/>
              </a:rPr>
              <a:t>；自动进行主题词匹配；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A60101-0550-45E3-B978-9555246B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169"/>
            <a:ext cx="9144000" cy="26088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3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ea typeface="黑体" panose="02010609060101010101" pitchFamily="49" charset="-122"/>
              </a:rPr>
              <a:t>威科集团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(Wolters</a:t>
            </a:r>
            <a:r>
              <a:rPr lang="zh-CN" altLang="en-US" dirty="0">
                <a:solidFill>
                  <a:srgbClr val="0070C0"/>
                </a:solidFill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a typeface="黑体" panose="02010609060101010101" pitchFamily="49" charset="-122"/>
              </a:rPr>
              <a:t>Kluwer)</a:t>
            </a:r>
            <a:r>
              <a:rPr lang="zh-CN" altLang="en-US" b="1" dirty="0">
                <a:solidFill>
                  <a:srgbClr val="0070C0"/>
                </a:solidFill>
                <a:ea typeface="黑体" panose="02010609060101010101" pitchFamily="49" charset="-122"/>
              </a:rPr>
              <a:t>概览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457200" y="1073150"/>
            <a:ext cx="5410200" cy="44958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</a:rPr>
              <a:t>1836</a:t>
            </a:r>
            <a:r>
              <a:rPr lang="zh-CN" altLang="en-US" sz="2000" dirty="0">
                <a:solidFill>
                  <a:schemeClr val="tx1"/>
                </a:solidFill>
                <a:ea typeface="宋体" pitchFamily="2" charset="-122"/>
              </a:rPr>
              <a:t>年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起源于荷兰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全球领先的专业信息服务和出版公司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业务板块：财税与会计、法律与法规、金融与合规服务、医疗卫生及医药解决方案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在欧洲、北美、亚太和拉美地区的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个国家和地区运营；产品销往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多个国家和地区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19,300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名员工；总部位于荷兰莱茵河畔阿尔芬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阿姆斯特丹泛欧证券交易所上市（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WKL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），也属于荷兰 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AEX 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指数和欧洲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指数成份股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更多信息请浏览 </a:t>
            </a: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  <a:hlinkClick r:id="rId2"/>
              </a:rPr>
              <a:t>www.wolterskluwer.com</a:t>
            </a: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20000"/>
            </a:pP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59813" y="6461125"/>
            <a:ext cx="484187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9pPr>
          </a:lstStyle>
          <a:p>
            <a:fld id="{A6FB3C1C-980D-43F7-B44D-5A232CB10516}" type="slidenum">
              <a:rPr lang="zh-CN" altLang="en-US" sz="900" smtClean="0">
                <a:solidFill>
                  <a:srgbClr val="474747"/>
                </a:solidFill>
              </a:rPr>
              <a:pPr/>
              <a:t>2</a:t>
            </a:fld>
            <a:endParaRPr lang="en-US" altLang="zh-CN" sz="900">
              <a:solidFill>
                <a:srgbClr val="474747"/>
              </a:solidFill>
            </a:endParaRPr>
          </a:p>
        </p:txBody>
      </p:sp>
      <p:pic>
        <p:nvPicPr>
          <p:cNvPr id="4101" name="Picture 2" descr="wk frontp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385888"/>
            <a:ext cx="30765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0E0A45-AAD1-47E0-9501-717227F1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" y="1066800"/>
            <a:ext cx="9004772" cy="50694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主题匹配</a:t>
            </a:r>
          </a:p>
        </p:txBody>
      </p:sp>
      <p:sp>
        <p:nvSpPr>
          <p:cNvPr id="7" name="椭圆 6"/>
          <p:cNvSpPr/>
          <p:nvPr/>
        </p:nvSpPr>
        <p:spPr>
          <a:xfrm>
            <a:off x="529987" y="2133599"/>
            <a:ext cx="163773" cy="906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29987" y="4724401"/>
            <a:ext cx="2137013" cy="215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8A2A4644-64A9-4294-82ED-B52C7F334CBA}"/>
              </a:ext>
            </a:extLst>
          </p:cNvPr>
          <p:cNvSpPr/>
          <p:nvPr/>
        </p:nvSpPr>
        <p:spPr>
          <a:xfrm flipH="1">
            <a:off x="1752600" y="1371600"/>
            <a:ext cx="1066800" cy="2159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E7B8EF-010D-4D97-8D79-8FD6AD8B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3778"/>
            <a:ext cx="6629399" cy="40364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"/>
            <a:ext cx="8642350" cy="9334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字段检索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1447800"/>
            <a:ext cx="2098675" cy="3785652"/>
          </a:xfrm>
          <a:prstGeom prst="rect">
            <a:avLst/>
          </a:prstGeom>
          <a:solidFill>
            <a:srgbClr val="0768A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Search Fields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可检索或浏览一数据库的一个或多个（或全部）字段，这是最大范围的检索。该检索方法可用于查找新的或罕见的主题，或者查找作者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主题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题目等常用字段以外的其他位置。</a:t>
            </a:r>
          </a:p>
        </p:txBody>
      </p:sp>
    </p:spTree>
    <p:extLst>
      <p:ext uri="{BB962C8B-B14F-4D97-AF65-F5344CB8AC3E}">
        <p14:creationId xmlns:p14="http://schemas.microsoft.com/office/powerpoint/2010/main" val="31200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AF018C-65D1-45D4-9D35-D4917C27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277225" cy="52482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椭圆 3"/>
          <p:cNvSpPr/>
          <p:nvPr/>
        </p:nvSpPr>
        <p:spPr>
          <a:xfrm>
            <a:off x="4603630" y="3005136"/>
            <a:ext cx="2254370" cy="423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66CE82-08C0-4C81-9E3B-76AE6E77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545" y="2438400"/>
            <a:ext cx="7443787" cy="37813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1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D85AF5-BC6F-4168-82D9-C54EB68B8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7315200" cy="33918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100"/>
            <a:ext cx="8410575" cy="10858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常用字段检索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2667000"/>
            <a:ext cx="2160587" cy="3170238"/>
          </a:xfrm>
          <a:prstGeom prst="rect">
            <a:avLst/>
          </a:prstGeom>
          <a:solidFill>
            <a:srgbClr val="0768A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Find Citation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可一步检索一组字段，如按作者名与文章题名，或按期刊名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卷号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期号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页码组合检索。利用少量的信息通过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Find Citation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来定位某个特定的文献。</a:t>
            </a:r>
          </a:p>
        </p:txBody>
      </p:sp>
    </p:spTree>
    <p:extLst>
      <p:ext uri="{BB962C8B-B14F-4D97-AF65-F5344CB8AC3E}">
        <p14:creationId xmlns:p14="http://schemas.microsoft.com/office/powerpoint/2010/main" val="37290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BF7AEC-49D2-47E6-A519-C3AD6929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2840"/>
            <a:ext cx="9144000" cy="39923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410575" cy="10858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多个字段检索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9988" y="2743200"/>
            <a:ext cx="2160587" cy="1631216"/>
          </a:xfrm>
          <a:prstGeom prst="rect">
            <a:avLst/>
          </a:prstGeom>
          <a:solidFill>
            <a:srgbClr val="0768A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Multi-field search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可同时进行多个字段、不同检索词的一步检索。</a:t>
            </a:r>
          </a:p>
        </p:txBody>
      </p:sp>
    </p:spTree>
    <p:extLst>
      <p:ext uri="{BB962C8B-B14F-4D97-AF65-F5344CB8AC3E}">
        <p14:creationId xmlns:p14="http://schemas.microsoft.com/office/powerpoint/2010/main" val="11227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508E97-2F5B-459A-BDC1-A1EF71366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" y="1038375"/>
            <a:ext cx="8358187" cy="5286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检索结果输出</a:t>
            </a:r>
          </a:p>
        </p:txBody>
      </p:sp>
      <p:sp>
        <p:nvSpPr>
          <p:cNvPr id="12" name="Oval 6"/>
          <p:cNvSpPr/>
          <p:nvPr/>
        </p:nvSpPr>
        <p:spPr>
          <a:xfrm>
            <a:off x="2438400" y="1856247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45610" y="995510"/>
            <a:ext cx="50496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4" name="Oval 6"/>
          <p:cNvSpPr/>
          <p:nvPr/>
        </p:nvSpPr>
        <p:spPr>
          <a:xfrm>
            <a:off x="2198123" y="3606670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3" name="Oval 6"/>
          <p:cNvSpPr/>
          <p:nvPr/>
        </p:nvSpPr>
        <p:spPr>
          <a:xfrm>
            <a:off x="2527735" y="1391444"/>
            <a:ext cx="1367065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1923" y="1038375"/>
            <a:ext cx="741528" cy="3398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620832" y="995510"/>
            <a:ext cx="50496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45610" y="1055156"/>
            <a:ext cx="1774154" cy="3362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4" y="1934103"/>
            <a:ext cx="2951738" cy="2739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71" y="1934103"/>
            <a:ext cx="2603781" cy="403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09" y="1938416"/>
            <a:ext cx="2799889" cy="3286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5" grpId="1" animBg="1"/>
      <p:bldP spid="14" grpId="0" animBg="1"/>
      <p:bldP spid="13" grpId="0" animBg="1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72152" y="1748288"/>
            <a:ext cx="7772400" cy="1470025"/>
          </a:xfrm>
        </p:spPr>
        <p:txBody>
          <a:bodyPr/>
          <a:lstStyle/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   个性化功能</a:t>
            </a:r>
            <a:br>
              <a:rPr lang="en-US" altLang="zh-CN" sz="4800" b="1" dirty="0">
                <a:latin typeface="黑体" pitchFamily="49" charset="-122"/>
                <a:ea typeface="黑体" pitchFamily="49" charset="-122"/>
              </a:rPr>
            </a:br>
            <a:r>
              <a:rPr lang="en-US" altLang="zh-CN" sz="4800" b="1" dirty="0">
                <a:latin typeface="黑体" pitchFamily="49" charset="-122"/>
                <a:ea typeface="黑体" pitchFamily="49" charset="-122"/>
              </a:rPr>
              <a:t>        ——</a:t>
            </a:r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我的工作区</a:t>
            </a:r>
          </a:p>
        </p:txBody>
      </p:sp>
    </p:spTree>
    <p:extLst>
      <p:ext uri="{BB962C8B-B14F-4D97-AF65-F5344CB8AC3E}">
        <p14:creationId xmlns:p14="http://schemas.microsoft.com/office/powerpoint/2010/main" val="42382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82BAC-71B8-4F16-B433-2FEC37476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3" y="1950140"/>
            <a:ext cx="7835705" cy="41922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登录个人账号，激活我的工作区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887121" y="1037232"/>
            <a:ext cx="7246956" cy="50482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平台后，点击“我的账号”，登录您的个人账号，激活我的工作区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981710" y="2189968"/>
            <a:ext cx="600501" cy="2416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14926" y="2815977"/>
            <a:ext cx="2990120" cy="30924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536162" y="3034882"/>
            <a:ext cx="1357007" cy="10869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84566-8F98-49E6-A0DC-9851157F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86" y="1760059"/>
            <a:ext cx="7835705" cy="41922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创建新的个人账号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0" y="1009936"/>
            <a:ext cx="9007522" cy="50482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平台后，您可以免费创建并使用自己的个人账号。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528603" y="2686929"/>
            <a:ext cx="1505243" cy="11816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F2E8994-C585-4A6D-8FD1-8C29DBD93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4" y="2403671"/>
            <a:ext cx="5299982" cy="43232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1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15591-3D0E-4E43-91EB-0EFB834F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0" y="1091977"/>
            <a:ext cx="8707902" cy="50981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n-lt"/>
                <a:ea typeface="黑体" panose="02010609060101010101" pitchFamily="49" charset="-122"/>
              </a:rPr>
              <a:t>我的工作区主要功能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689731" y="1430344"/>
            <a:ext cx="1793087" cy="18744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30F18F-6FF7-4DE2-AF1C-E6524D772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395" y="1948503"/>
            <a:ext cx="3149885" cy="24896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4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ea typeface="黑体" panose="02010609060101010101" pitchFamily="49" charset="-122"/>
              </a:rPr>
              <a:t>ICONDA</a:t>
            </a:r>
            <a:r>
              <a:rPr lang="zh-CN" altLang="en-US" b="1" dirty="0">
                <a:ea typeface="黑体" panose="02010609060101010101" pitchFamily="49" charset="-122"/>
              </a:rPr>
              <a:t>文摘数据库</a:t>
            </a:r>
            <a:r>
              <a:rPr lang="zh-TW" altLang="en-US" dirty="0">
                <a:ea typeface="黑体" panose="02010609060101010101" pitchFamily="49" charset="-122"/>
              </a:rPr>
              <a:t> </a:t>
            </a:r>
            <a:endParaRPr lang="en-US" altLang="zh-TW" dirty="0">
              <a:ea typeface="黑体" panose="02010609060101010101" pitchFamily="49" charset="-122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105775" cy="449580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zh-CN" altLang="en-US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包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含了超过</a:t>
            </a:r>
            <a:r>
              <a:rPr lang="en-US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90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万条</a:t>
            </a:r>
            <a:r>
              <a:rPr lang="zh-CN" altLang="en-US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的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文献</a:t>
            </a:r>
            <a:r>
              <a:rPr lang="zh-CN" altLang="en-US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信息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，涵盖</a:t>
            </a:r>
            <a:r>
              <a:rPr lang="en-US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20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多个国家的工程、建筑、机械方面的所有内容。</a:t>
            </a:r>
          </a:p>
          <a:p>
            <a:pPr>
              <a:buClr>
                <a:srgbClr val="0070C0"/>
              </a:buClr>
            </a:pP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其核心主题有：建筑设计和计划，工业、商业和住宅建筑建设，结构设计，区域性和市政计划，工程编制，财政和管理，土壤力学和地理技艺，维护、重建和保养方法，建筑设备和方法，以及计算机协助设计（</a:t>
            </a:r>
            <a:r>
              <a:rPr lang="en-US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CAD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）等。</a:t>
            </a:r>
          </a:p>
          <a:p>
            <a:pPr>
              <a:buClr>
                <a:srgbClr val="0070C0"/>
              </a:buClr>
            </a:pP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除包含期刊外，还包括国际书籍、研究报告、学会记录、商务报告和非传统专著等多种类型的文献。</a:t>
            </a:r>
          </a:p>
          <a:p>
            <a:pPr>
              <a:buClr>
                <a:srgbClr val="0070C0"/>
              </a:buClr>
            </a:pPr>
            <a:r>
              <a:rPr lang="zh-CN" altLang="en-US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年份涵盖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：</a:t>
            </a:r>
            <a:r>
              <a:rPr lang="en-US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1976</a:t>
            </a: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至今</a:t>
            </a:r>
          </a:p>
          <a:p>
            <a:pPr>
              <a:buClr>
                <a:srgbClr val="0070C0"/>
              </a:buClr>
            </a:pP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每年新增：</a:t>
            </a:r>
            <a:r>
              <a:rPr lang="en-US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20,000</a:t>
            </a:r>
            <a:r>
              <a:rPr lang="zh-CN" altLang="en-US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条以上</a:t>
            </a:r>
            <a:endParaRPr lang="zh-CN" altLang="zh-CN" sz="22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</a:pPr>
            <a:r>
              <a:rPr lang="zh-CN" altLang="zh-CN" sz="22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主题：建筑学  土木工程学  建筑物 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762E18-2971-4CD9-933F-7969D18B2362}" type="slidenum">
              <a:rPr lang="zh-TW" altLang="en-US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3648"/>
            <a:ext cx="8641773" cy="933450"/>
          </a:xfrm>
        </p:spPr>
        <p:txBody>
          <a:bodyPr/>
          <a:lstStyle/>
          <a:p>
            <a:r>
              <a:rPr lang="zh-CN" altLang="en-US" sz="3600" b="1" dirty="0">
                <a:ea typeface="黑体" panose="02010609060101010101" pitchFamily="49" charset="-122"/>
              </a:rPr>
              <a:t>我的课题</a:t>
            </a:r>
            <a:endParaRPr lang="zh-CN" altLang="en-US" sz="3600" dirty="0"/>
          </a:p>
        </p:txBody>
      </p:sp>
      <p:sp>
        <p:nvSpPr>
          <p:cNvPr id="4" name="文本占位符 7"/>
          <p:cNvSpPr txBox="1">
            <a:spLocks/>
          </p:cNvSpPr>
          <p:nvPr/>
        </p:nvSpPr>
        <p:spPr bwMode="auto">
          <a:xfrm>
            <a:off x="559558" y="996288"/>
            <a:ext cx="831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可以在线添加、标识、管理</a:t>
            </a:r>
            <a:r>
              <a:rPr lang="en-US" altLang="zh-CN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平台提供的多种类型资源。</a:t>
            </a:r>
            <a:endParaRPr lang="en-US" altLang="zh-CN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4966" y="1609159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 </a:t>
            </a:r>
            <a:r>
              <a:rPr kumimoji="0"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包括：</a:t>
            </a:r>
            <a:endParaRPr kumimoji="0" lang="en-US" altLang="zh-TW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检索結果）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Saved Searches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（储存的检索历史）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Articles 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（期刊文章全文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Images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（图像）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Video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（视频）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Audio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（音频）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Text Snippets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文本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剪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贴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User-created Citations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（客戶自己生成的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题录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Book Chapter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（电子书章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节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Issue List result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（期刊目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Auto-Alert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定题通告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Uploaded files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（上传文件）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344488" lvl="1" indent="0"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6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我的课题功能嵌入整个</a:t>
            </a:r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平台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6" y="1045555"/>
            <a:ext cx="4125671" cy="239142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36" y="4685067"/>
            <a:ext cx="4171950" cy="14668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7" y="4694592"/>
            <a:ext cx="3800475" cy="14573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29" y="2623271"/>
            <a:ext cx="3827195" cy="181582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3" y="1045555"/>
            <a:ext cx="3919179" cy="248562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2" y="1515573"/>
            <a:ext cx="3432270" cy="26606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92" y="2460895"/>
            <a:ext cx="3733160" cy="21405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67" y="1577341"/>
            <a:ext cx="3636968" cy="39076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我的课题的管理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1003301"/>
            <a:ext cx="7964037" cy="50944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2262" y="2289521"/>
            <a:ext cx="2511189" cy="9162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09" y="1769072"/>
            <a:ext cx="4993513" cy="183248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3053" y="3758681"/>
            <a:ext cx="4008749" cy="120032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您不经常使用，但又暂时不想删除的课题可以放在封存课题中；删除的课题直接放入回收筒，您可以手动清空，或</a:t>
            </a:r>
            <a:r>
              <a:rPr lang="en-US" altLang="zh-CN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30</a:t>
            </a: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天后系统自动彻底删除。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2262" y="3303570"/>
            <a:ext cx="2511189" cy="208729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374" y="5692466"/>
            <a:ext cx="8134066" cy="40011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如果您的机器安装了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Java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，您可以用鼠标拖动课题项目放置在不同目录。</a:t>
            </a:r>
          </a:p>
        </p:txBody>
      </p:sp>
    </p:spTree>
    <p:extLst>
      <p:ext uri="{BB962C8B-B14F-4D97-AF65-F5344CB8AC3E}">
        <p14:creationId xmlns:p14="http://schemas.microsoft.com/office/powerpoint/2010/main" val="11494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21C733-054C-4C16-AFDF-2C5AE9D3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4" y="1981200"/>
            <a:ext cx="8625632" cy="43473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我的检索与定题通告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8979" y="5248595"/>
            <a:ext cx="603046" cy="45102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1331" y="5997980"/>
            <a:ext cx="866634" cy="31389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文本占位符 7"/>
          <p:cNvSpPr txBox="1">
            <a:spLocks/>
          </p:cNvSpPr>
          <p:nvPr/>
        </p:nvSpPr>
        <p:spPr bwMode="auto">
          <a:xfrm>
            <a:off x="600502" y="1105471"/>
            <a:ext cx="77519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让您不用登录</a:t>
            </a:r>
            <a:r>
              <a:rPr lang="en-US" altLang="zh-CN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平台，不用检索，就可以随时跟踪获得最新研究进展。</a:t>
            </a:r>
            <a:endParaRPr lang="en-US" altLang="zh-CN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47784C6-B9B1-4CF2-AEE4-0139E11F7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54290"/>
            <a:ext cx="603046" cy="45102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44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966143"/>
            <a:ext cx="7927216" cy="52125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2262" y="1968281"/>
            <a:ext cx="4817659" cy="2153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59559" y="2392943"/>
            <a:ext cx="7927216" cy="117946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76" y="1681252"/>
            <a:ext cx="1257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9559" y="3869175"/>
            <a:ext cx="7927216" cy="23094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2" y="3021032"/>
            <a:ext cx="7648147" cy="3157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966143"/>
            <a:ext cx="7927216" cy="52125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9559" y="4186469"/>
            <a:ext cx="1596787" cy="276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6" y="1667510"/>
            <a:ext cx="7186684" cy="14726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6" y="3367691"/>
            <a:ext cx="7186684" cy="25307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7" y="1004123"/>
            <a:ext cx="8113879" cy="519515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编辑修改定题通告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2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  <a:ea typeface="黑体" panose="02010609060101010101" pitchFamily="49" charset="-122"/>
              </a:rPr>
              <a:t>Email</a:t>
            </a:r>
            <a:r>
              <a:rPr lang="zh-CN" altLang="en-US" b="1" dirty="0">
                <a:latin typeface="+mn-lt"/>
                <a:ea typeface="黑体" panose="02010609060101010101" pitchFamily="49" charset="-122"/>
              </a:rPr>
              <a:t>收到的定题通告</a:t>
            </a:r>
            <a:r>
              <a:rPr lang="en-US" altLang="zh-CN" b="1" dirty="0">
                <a:latin typeface="+mn-lt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+mn-lt"/>
                <a:ea typeface="黑体" panose="02010609060101010101" pitchFamily="49" charset="-122"/>
              </a:rPr>
              <a:t>实例</a:t>
            </a:r>
          </a:p>
        </p:txBody>
      </p:sp>
      <p:grpSp>
        <p:nvGrpSpPr>
          <p:cNvPr id="8" name="Group 3"/>
          <p:cNvGrpSpPr/>
          <p:nvPr/>
        </p:nvGrpSpPr>
        <p:grpSpPr>
          <a:xfrm>
            <a:off x="341193" y="1135112"/>
            <a:ext cx="8416119" cy="4738277"/>
            <a:chOff x="-8186" y="381000"/>
            <a:chExt cx="8855572" cy="522389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8847386" cy="35052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6" y="3886200"/>
              <a:ext cx="8847386" cy="1718697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4"/>
          <p:cNvSpPr/>
          <p:nvPr/>
        </p:nvSpPr>
        <p:spPr>
          <a:xfrm>
            <a:off x="348973" y="1734895"/>
            <a:ext cx="1570243" cy="179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7"/>
          <p:cNvSpPr/>
          <p:nvPr/>
        </p:nvSpPr>
        <p:spPr>
          <a:xfrm>
            <a:off x="348973" y="2334676"/>
            <a:ext cx="4660536" cy="33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8"/>
          <p:cNvSpPr/>
          <p:nvPr/>
        </p:nvSpPr>
        <p:spPr>
          <a:xfrm>
            <a:off x="348973" y="2874479"/>
            <a:ext cx="8400559" cy="2998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7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52" y="151806"/>
            <a:ext cx="8229600" cy="554037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如需要更多详细内容</a:t>
            </a:r>
            <a:endParaRPr lang="en-US" altLang="zh-CN" b="1" dirty="0">
              <a:solidFill>
                <a:srgbClr val="0768A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-690388" y="1054280"/>
            <a:ext cx="1041324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indent="-2921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发送邮件： 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support@ovid.com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访问</a:t>
            </a:r>
            <a:r>
              <a:rPr lang="en-US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帮助资源中心：</a:t>
            </a:r>
            <a:endParaRPr lang="en-US" altLang="zh-CN" sz="22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</a:t>
            </a: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英文版：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http://resourcenter.ovid.com</a:t>
            </a:r>
            <a:endParaRPr lang="en-GB" altLang="zh-CN" sz="22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中文版：</a:t>
            </a:r>
            <a:r>
              <a:rPr lang="en-US" altLang="zh-CN" sz="2200" u="sng" dirty="0">
                <a:hlinkClick r:id="rId5"/>
              </a:rPr>
              <a:t>http://demo.ovid.com/training/cn/</a:t>
            </a:r>
            <a:endParaRPr lang="en-US" altLang="zh-CN" sz="2200" u="sng" dirty="0"/>
          </a:p>
          <a:p>
            <a:pPr lvl="4" eaLnBrk="1" hangingPunct="1">
              <a:spcBef>
                <a:spcPct val="0"/>
              </a:spcBef>
              <a:buClr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在线培训网站：</a:t>
            </a:r>
            <a:endParaRPr lang="en-US" altLang="zh-CN" sz="22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None/>
            </a:pPr>
            <a:r>
              <a:rPr lang="en-US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en-US" sz="2000" u="sng" dirty="0">
                <a:hlinkClick r:id="rId6"/>
              </a:rPr>
              <a:t>http://demo.ovid.com/training/cn/onlinetraining/index.html</a:t>
            </a:r>
            <a:endParaRPr lang="en-US" sz="2000" dirty="0"/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endParaRPr lang="en-GB" altLang="zh-CN" sz="22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" y="3548829"/>
            <a:ext cx="5400311" cy="24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B72C23-3602-43C5-A806-3B00595FD1D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259394" y="3732196"/>
            <a:ext cx="5535593" cy="20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992563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>
              <a:defRPr/>
            </a:pP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问题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</a:p>
          <a:p>
            <a:pPr marL="457200">
              <a:defRPr/>
            </a:pP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非常感谢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!</a:t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en-US" sz="3800" i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080" y="5105400"/>
            <a:ext cx="39340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李宁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Ovid</a:t>
            </a: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培训经理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Ning.li@wolterskluwer.com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support@ovid.com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7126" y="243332"/>
            <a:ext cx="8611737" cy="1268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>
              <a:defRPr/>
            </a:pP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培训反馈</a:t>
            </a:r>
            <a:br>
              <a:rPr lang="en-US" sz="3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sz="3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en-US" sz="3800" i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4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 rot="5400000" flipV="1">
            <a:off x="1422262" y="-232749"/>
            <a:ext cx="54321" cy="289884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0"/>
                </a:sysClr>
              </a:gs>
              <a:gs pos="5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 rot="5400000" flipV="1">
            <a:off x="1422261" y="211805"/>
            <a:ext cx="54321" cy="289884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0"/>
                </a:sysClr>
              </a:gs>
              <a:gs pos="5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5" name="十字形 54"/>
          <p:cNvSpPr/>
          <p:nvPr/>
        </p:nvSpPr>
        <p:spPr>
          <a:xfrm>
            <a:off x="39954" y="1307204"/>
            <a:ext cx="257390" cy="257390"/>
          </a:xfrm>
          <a:prstGeom prst="plus">
            <a:avLst>
              <a:gd name="adj" fmla="val 3309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文本框 7"/>
          <p:cNvSpPr txBox="1"/>
          <p:nvPr/>
        </p:nvSpPr>
        <p:spPr>
          <a:xfrm>
            <a:off x="353771" y="1288906"/>
            <a:ext cx="2019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单击此处添加标题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220006" y="2697481"/>
            <a:ext cx="6958857" cy="1799366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58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59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0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1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64" name="TextBox 44"/>
          <p:cNvSpPr txBox="1"/>
          <p:nvPr/>
        </p:nvSpPr>
        <p:spPr>
          <a:xfrm>
            <a:off x="670838" y="1309647"/>
            <a:ext cx="2228005" cy="1477328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内容全部是经过专家审核挑选的专业文献，例如同行评议的期刊，专业图书、会议论文等。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2959720" y="4609847"/>
            <a:ext cx="1978529" cy="1064522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几乎涵盖全球建筑学领域所有的出版社、学协会等出版团体。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70" name="TextBox 50"/>
          <p:cNvSpPr txBox="1"/>
          <p:nvPr/>
        </p:nvSpPr>
        <p:spPr>
          <a:xfrm>
            <a:off x="4484578" y="1020155"/>
            <a:ext cx="2506400" cy="1803186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专业索引专家和学科专家合作，对文献进行深度揭示，提供主题词、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physical</a:t>
            </a:r>
            <a:r>
              <a:rPr kumimoji="0" lang="en-US" altLang="zh-CN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description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，全文链接等。</a:t>
            </a:r>
          </a:p>
        </p:txBody>
      </p:sp>
      <p:sp>
        <p:nvSpPr>
          <p:cNvPr id="73" name="TextBox 53"/>
          <p:cNvSpPr txBox="1"/>
          <p:nvPr/>
        </p:nvSpPr>
        <p:spPr>
          <a:xfrm>
            <a:off x="6630824" y="4570870"/>
            <a:ext cx="2365692" cy="1107996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检索方式多样，基本检索、高级检索、检索工具、字段检索等。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517780" y="2998279"/>
            <a:ext cx="1206369" cy="1206612"/>
            <a:chOff x="2201071" y="3406041"/>
            <a:chExt cx="1805286" cy="1805938"/>
          </a:xfrm>
        </p:grpSpPr>
        <p:grpSp>
          <p:nvGrpSpPr>
            <p:cNvPr id="75" name="组合 74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9" name="同心圆 7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78" name="椭圆 7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293F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6" name="TextBox 56"/>
            <p:cNvSpPr txBox="1"/>
            <p:nvPr/>
          </p:nvSpPr>
          <p:spPr>
            <a:xfrm>
              <a:off x="2583658" y="3876616"/>
              <a:ext cx="1023613" cy="96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80072" y="2998280"/>
            <a:ext cx="1206369" cy="1206613"/>
            <a:chOff x="7382260" y="3406041"/>
            <a:chExt cx="1805286" cy="1805938"/>
          </a:xfrm>
        </p:grpSpPr>
        <p:grpSp>
          <p:nvGrpSpPr>
            <p:cNvPr id="82" name="组合 81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6" name="同心圆 8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85" name="椭圆 8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293F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3" name="TextBox 63"/>
            <p:cNvSpPr txBox="1"/>
            <p:nvPr/>
          </p:nvSpPr>
          <p:spPr>
            <a:xfrm>
              <a:off x="7808987" y="3876616"/>
              <a:ext cx="1023613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内容揭示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261906" y="2998279"/>
            <a:ext cx="1206369" cy="1206612"/>
            <a:chOff x="4811090" y="3406041"/>
            <a:chExt cx="1805286" cy="1805938"/>
          </a:xfrm>
        </p:grpSpPr>
        <p:grpSp>
          <p:nvGrpSpPr>
            <p:cNvPr id="89" name="组合 88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3" name="同心圆 9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92" name="椭圆 9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8DC7F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0" name="TextBox 70"/>
            <p:cNvSpPr txBox="1"/>
            <p:nvPr/>
          </p:nvSpPr>
          <p:spPr>
            <a:xfrm>
              <a:off x="5215747" y="3876616"/>
              <a:ext cx="1023613" cy="96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涵盖范围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705821" y="2998280"/>
            <a:ext cx="1206369" cy="1206613"/>
            <a:chOff x="9964778" y="3406041"/>
            <a:chExt cx="1805286" cy="1805938"/>
          </a:xfrm>
        </p:grpSpPr>
        <p:grpSp>
          <p:nvGrpSpPr>
            <p:cNvPr id="96" name="组合 95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0" name="同心圆 9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99" name="椭圆 9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8DC7F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7" name="TextBox 77"/>
            <p:cNvSpPr txBox="1"/>
            <p:nvPr/>
          </p:nvSpPr>
          <p:spPr>
            <a:xfrm>
              <a:off x="10391505" y="3876616"/>
              <a:ext cx="1023613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检索多样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C3B083-1CE0-4C16-84FB-185031B0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专业文摘库的优势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1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6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/>
          <p:bldP spid="64" grpId="0"/>
          <p:bldP spid="67" grpId="0"/>
          <p:bldP spid="70" grpId="0"/>
          <p:bldP spid="7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6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/>
          <p:bldP spid="64" grpId="0"/>
          <p:bldP spid="67" grpId="0"/>
          <p:bldP spid="70" grpId="0"/>
          <p:bldP spid="7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386" y="1071894"/>
            <a:ext cx="7772400" cy="1470025"/>
          </a:xfr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登录方式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634018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hlinkClick r:id="rId2"/>
              </a:rPr>
              <a:t>http://ovidsp.ovid.com/ovidweb.cgi?T=JS&amp;NEWS=n&amp;CSC=Y&amp;PAGE=main&amp;D=icon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9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ovid.com/site/resources/img/Ovid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5" y="1491563"/>
            <a:ext cx="25923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568309"/>
            <a:ext cx="582136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1" y="474942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kern="0" dirty="0">
                <a:latin typeface="+mj-lt"/>
                <a:ea typeface="黑体" panose="02010609060101010101" pitchFamily="49" charset="-122"/>
                <a:cs typeface="ＭＳ Ｐゴシック"/>
              </a:rPr>
              <a:t>使用技巧</a:t>
            </a:r>
            <a:endParaRPr lang="zh-CN" altLang="en-US" sz="4400" b="1" kern="0" dirty="0">
              <a:solidFill>
                <a:srgbClr val="0768A9"/>
              </a:solidFill>
              <a:latin typeface="+mj-lt"/>
              <a:ea typeface="黑体" panose="02010609060101010101" pitchFamily="49" charset="-122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70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E82C97A-5612-42F9-8582-C014A8DAB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514"/>
            <a:ext cx="9144000" cy="4082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706" y="304800"/>
            <a:ext cx="8299450" cy="79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altLang="zh-CN" sz="28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Ovid </a:t>
            </a:r>
            <a:r>
              <a:rPr lang="zh-CN" altLang="en-US" sz="2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的检索页面，将多种检索模式、限制条件、检索历史，以及结果管理工具整合在一个界面</a:t>
            </a:r>
          </a:p>
        </p:txBody>
      </p:sp>
      <p:sp>
        <p:nvSpPr>
          <p:cNvPr id="5" name="Rounded Rectangle 2"/>
          <p:cNvSpPr/>
          <p:nvPr/>
        </p:nvSpPr>
        <p:spPr>
          <a:xfrm>
            <a:off x="519906" y="3276600"/>
            <a:ext cx="1842294" cy="32055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231821" y="5303075"/>
            <a:ext cx="5787979" cy="3363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9" name="Oval 6"/>
          <p:cNvSpPr/>
          <p:nvPr/>
        </p:nvSpPr>
        <p:spPr>
          <a:xfrm>
            <a:off x="554412" y="3260848"/>
            <a:ext cx="304800" cy="336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A036DA-CCAE-4983-8EA0-42FA93A73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017" y="2970766"/>
            <a:ext cx="6261894" cy="31281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3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根据研究的特点，选择合适的检索模式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952"/>
            <a:ext cx="8105775" cy="4495800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基本检索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可用于初步查找某个科研课题或问题，最快速获取最新的文献信息；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利用</a:t>
            </a:r>
            <a:r>
              <a:rPr lang="zh-CN" altLang="en-US" dirty="0">
                <a:latin typeface="+mj-lt"/>
                <a:ea typeface="黑体" panose="02010609060101010101" pitchFamily="49" charset="-122"/>
              </a:rPr>
              <a:t>高级检索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进行更加全面和精准的查找所有符合条件的结果；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检索工具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主要应用于数据库的主题词表；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多字段检索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组合多个字段检索和主题检索；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常用字段检索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通过常用引文字段定位某篇或某几篇文献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浏览或检索单个、多个或所有字段，</a:t>
            </a: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更加精准的限定检索部位</a:t>
            </a: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endParaRPr lang="zh-CN" altLang="en-US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D712FC-8F97-4E1C-9F32-9B0E283555B2}"/>
              </a:ext>
            </a:extLst>
          </p:cNvPr>
          <p:cNvSpPr/>
          <p:nvPr/>
        </p:nvSpPr>
        <p:spPr>
          <a:xfrm>
            <a:off x="725198" y="5173253"/>
            <a:ext cx="7496175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以检索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planning and design of economic development zone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为例</a:t>
            </a:r>
          </a:p>
        </p:txBody>
      </p:sp>
    </p:spTree>
    <p:extLst>
      <p:ext uri="{BB962C8B-B14F-4D97-AF65-F5344CB8AC3E}">
        <p14:creationId xmlns:p14="http://schemas.microsoft.com/office/powerpoint/2010/main" val="26955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A75DE68-E736-4331-9810-C75B644DD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9" y="1223313"/>
            <a:ext cx="8853792" cy="43499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76200"/>
            <a:ext cx="8642350" cy="93345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基本检索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325" y="2491097"/>
            <a:ext cx="4574275" cy="3692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23784" y="234288"/>
            <a:ext cx="5791200" cy="1143000"/>
          </a:xfrm>
          <a:prstGeom prst="wedgeRoundRectCallout">
            <a:avLst>
              <a:gd name="adj1" fmla="val -81193"/>
              <a:gd name="adj2" fmla="val 125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基本检索是自然语言检索，输入一个完整的检索问题或话题，找到最近几年发表的相关文献。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1311" y="3299044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Planning and design of economic development zone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flipH="1">
            <a:off x="5910736" y="3432175"/>
            <a:ext cx="990600" cy="2254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5084" y="3361725"/>
            <a:ext cx="304800" cy="336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2137002" y="3657600"/>
            <a:ext cx="2142699" cy="1846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2779"/>
            <a:ext cx="3943185" cy="31214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7" grpId="0" animBg="1"/>
      <p:bldP spid="7" grpId="1" animBg="1"/>
      <p:bldP spid="11" grpId="0" animBg="1"/>
    </p:bldLst>
  </p:timing>
</p:sld>
</file>

<file path=ppt/theme/theme1.xml><?xml version="1.0" encoding="utf-8"?>
<a:theme xmlns:a="http://schemas.openxmlformats.org/drawingml/2006/main" name="SubjectAreaJournalCover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WK PPT Palette">
      <a:dk1>
        <a:sysClr val="windowText" lastClr="000000"/>
      </a:dk1>
      <a:lt1>
        <a:srgbClr val="FFFFFF"/>
      </a:lt1>
      <a:dk2>
        <a:srgbClr val="000000"/>
      </a:dk2>
      <a:lt2>
        <a:srgbClr val="C91632"/>
      </a:lt2>
      <a:accent1>
        <a:srgbClr val="0768A9"/>
      </a:accent1>
      <a:accent2>
        <a:srgbClr val="53AA37"/>
      </a:accent2>
      <a:accent3>
        <a:srgbClr val="841425"/>
      </a:accent3>
      <a:accent4>
        <a:srgbClr val="154874"/>
      </a:accent4>
      <a:accent5>
        <a:srgbClr val="397626"/>
      </a:accent5>
      <a:accent6>
        <a:srgbClr val="E79D8C"/>
      </a:accent6>
      <a:hlink>
        <a:srgbClr val="95B5D4"/>
      </a:hlink>
      <a:folHlink>
        <a:srgbClr val="B5D899"/>
      </a:folHlink>
    </a:clrScheme>
    <a:fontScheme name="Wolters Kluwer Tex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marL="182563" marR="0" indent="-182563" algn="l" defTabSz="7200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Wingdings" pitchFamily="2" charset="2"/>
          <a:buNone/>
          <a:tabLst/>
          <a:defRPr kumimoji="0" sz="2400" b="0" i="1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421c84ea-e469-4c71-96ba-34e84a7a7893">Ovid-branded PPT  tempalte 2011</Description0>
  </documentManagement>
</p:properties>
</file>

<file path=customXml/item2.xml><?xml version="1.0" encoding="utf-8"?>
<?mso-contentType ?>
<p:Policy xmlns:p="office.server.policy" id="" local="true">
  <p:Name>Document</p:Name>
  <p:Description>Document management policy</p:Description>
  <p:Statement>Document management policy to enforce document expiry and disposition workflow after 12 months from last modify date.</p:Statement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12</number>
            <property>Modified</property>
            <period>months</period>
          </formula>
          <action type="workflow" id="e36cee8d-0a49-4f56-989b-08d96603fbaa"/>
        </data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0CC3A2FEF5E47A8EB485548363ECF" ma:contentTypeVersion="8" ma:contentTypeDescription="Create a new document." ma:contentTypeScope="" ma:versionID="9ec1bcec55402979a5aafa62ab431d47">
  <xsd:schema xmlns:xsd="http://www.w3.org/2001/XMLSchema" xmlns:p="http://schemas.microsoft.com/office/2006/metadata/properties" xmlns:ns2="421c84ea-e469-4c71-96ba-34e84a7a7893" targetNamespace="http://schemas.microsoft.com/office/2006/metadata/properties" ma:root="true" ma:fieldsID="4f9a80b58dde823e5dbf7cb98a8e2e0a" ns2:_="">
    <xsd:import namespace="421c84ea-e469-4c71-96ba-34e84a7a789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_dlc_Exempt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21c84ea-e469-4c71-96ba-34e84a7a7893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_dlc_Exempt" ma:index="9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0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0BF91-8835-4009-9953-20DC48A0512A}">
  <ds:schemaRefs>
    <ds:schemaRef ds:uri="http://schemas.microsoft.com/office/2006/documentManagement/types"/>
    <ds:schemaRef ds:uri="421c84ea-e469-4c71-96ba-34e84a7a78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FDE6A9-1F2D-476B-8379-CB1F428D2933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A5522B86-D8B9-4E4F-B4EE-6FB6C32E8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c84ea-e469-4c71-96ba-34e84a7a789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29EA7AEA-5BFB-4115-B20C-29C1EE7432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11400</TotalTime>
  <Words>2332</Words>
  <Application>Microsoft Office PowerPoint</Application>
  <PresentationFormat>全屏显示(4:3)</PresentationFormat>
  <Paragraphs>172</Paragraphs>
  <Slides>39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黑体</vt:lpstr>
      <vt:lpstr>华文细黑</vt:lpstr>
      <vt:lpstr>华文中宋</vt:lpstr>
      <vt:lpstr>微软雅黑</vt:lpstr>
      <vt:lpstr>Arial</vt:lpstr>
      <vt:lpstr>Calibri</vt:lpstr>
      <vt:lpstr>Trebuchet MS</vt:lpstr>
      <vt:lpstr>Wingdings</vt:lpstr>
      <vt:lpstr>SubjectAreaJournalCoverage</vt:lpstr>
      <vt:lpstr>Template</vt:lpstr>
      <vt:lpstr>ICONDA数据库使用指南 </vt:lpstr>
      <vt:lpstr>威科集团(Wolters Kluwer)概览</vt:lpstr>
      <vt:lpstr>ICONDA文摘数据库 </vt:lpstr>
      <vt:lpstr>专业文摘库的优势</vt:lpstr>
      <vt:lpstr>登录方式</vt:lpstr>
      <vt:lpstr>PowerPoint 演示文稿</vt:lpstr>
      <vt:lpstr>PowerPoint 演示文稿</vt:lpstr>
      <vt:lpstr>根据研究的特点，选择合适的检索模式</vt:lpstr>
      <vt:lpstr>基本检索</vt:lpstr>
      <vt:lpstr>PowerPoint 演示文稿</vt:lpstr>
      <vt:lpstr>高级检索—关键词检索</vt:lpstr>
      <vt:lpstr>主题词组合检索</vt:lpstr>
      <vt:lpstr>组合检索</vt:lpstr>
      <vt:lpstr>高级检索步骤化检索，更全面准确查找文献</vt:lpstr>
      <vt:lpstr>限制条件 Limits</vt:lpstr>
      <vt:lpstr>通过限制条件（Limits）筛选全文</vt:lpstr>
      <vt:lpstr>PowerPoint 演示文稿</vt:lpstr>
      <vt:lpstr>PowerPoint 演示文稿</vt:lpstr>
      <vt:lpstr>检索工具</vt:lpstr>
      <vt:lpstr>主题匹配</vt:lpstr>
      <vt:lpstr>字段检索</vt:lpstr>
      <vt:lpstr>PowerPoint 演示文稿</vt:lpstr>
      <vt:lpstr>常用字段检索</vt:lpstr>
      <vt:lpstr>多个字段检索</vt:lpstr>
      <vt:lpstr>Ovid检索结果输出</vt:lpstr>
      <vt:lpstr>   个性化功能         ——我的工作区</vt:lpstr>
      <vt:lpstr>登录个人账号，激活我的工作区</vt:lpstr>
      <vt:lpstr>创建新的个人账号</vt:lpstr>
      <vt:lpstr>我的工作区主要功能</vt:lpstr>
      <vt:lpstr>我的课题</vt:lpstr>
      <vt:lpstr>我的课题功能嵌入整个Ovid平台</vt:lpstr>
      <vt:lpstr>我的课题的管理</vt:lpstr>
      <vt:lpstr>我的检索与定题通告</vt:lpstr>
      <vt:lpstr>自动定题通告设置1</vt:lpstr>
      <vt:lpstr>自动定题通告设置2</vt:lpstr>
      <vt:lpstr>编辑修改定题通告</vt:lpstr>
      <vt:lpstr>Email收到的定题通告-实例</vt:lpstr>
      <vt:lpstr>如需要更多详细内容</vt:lpstr>
      <vt:lpstr>PowerPoint 演示文稿</vt:lpstr>
    </vt:vector>
  </TitlesOfParts>
  <Company>Ovid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Ovid-branded PPT template 2011</dc:title>
  <dc:creator>Dane Johnson</dc:creator>
  <cp:lastModifiedBy>Ning Li</cp:lastModifiedBy>
  <cp:revision>480</cp:revision>
  <dcterms:created xsi:type="dcterms:W3CDTF">2008-07-25T20:22:59Z</dcterms:created>
  <dcterms:modified xsi:type="dcterms:W3CDTF">2019-05-15T04:07:33Z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0x010100E830CC3A2FEF5E47A8EB485548363ECF</vt:lpwstr>
  </property>
  <property fmtid="{D5CDD505-2E9C-101B-9397-08002B2CF9AE}" pid="3" name="_dlc_ExpireDate">
    <vt:lpwstr>2011-04-05T15:04:13Z</vt:lpwstr>
  </property>
  <property fmtid="{D5CDD505-2E9C-101B-9397-08002B2CF9AE}" pid="4" name="_dlc_ExpireDateSaved">
    <vt:lpwstr/>
  </property>
</Properties>
</file>