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  <p:sldMasterId id="2147483670" r:id="rId3"/>
    <p:sldMasterId id="2147483673" r:id="rId4"/>
  </p:sldMasterIdLst>
  <p:notesMasterIdLst>
    <p:notesMasterId r:id="rId60"/>
  </p:notesMasterIdLst>
  <p:sldIdLst>
    <p:sldId id="475" r:id="rId5"/>
    <p:sldId id="317" r:id="rId6"/>
    <p:sldId id="318" r:id="rId7"/>
    <p:sldId id="319" r:id="rId8"/>
    <p:sldId id="320" r:id="rId9"/>
    <p:sldId id="406" r:id="rId10"/>
    <p:sldId id="407" r:id="rId11"/>
    <p:sldId id="1238" r:id="rId12"/>
    <p:sldId id="409" r:id="rId13"/>
    <p:sldId id="1239" r:id="rId14"/>
    <p:sldId id="411" r:id="rId15"/>
    <p:sldId id="1232" r:id="rId16"/>
    <p:sldId id="1233" r:id="rId17"/>
    <p:sldId id="485" r:id="rId18"/>
    <p:sldId id="486" r:id="rId19"/>
    <p:sldId id="487" r:id="rId20"/>
    <p:sldId id="321" r:id="rId21"/>
    <p:sldId id="434" r:id="rId22"/>
    <p:sldId id="1240" r:id="rId23"/>
    <p:sldId id="326" r:id="rId24"/>
    <p:sldId id="366" r:id="rId25"/>
    <p:sldId id="368" r:id="rId26"/>
    <p:sldId id="506" r:id="rId27"/>
    <p:sldId id="508" r:id="rId28"/>
    <p:sldId id="509" r:id="rId29"/>
    <p:sldId id="510" r:id="rId30"/>
    <p:sldId id="511" r:id="rId31"/>
    <p:sldId id="324" r:id="rId32"/>
    <p:sldId id="329" r:id="rId33"/>
    <p:sldId id="483" r:id="rId34"/>
    <p:sldId id="504" r:id="rId35"/>
    <p:sldId id="505" r:id="rId36"/>
    <p:sldId id="480" r:id="rId37"/>
    <p:sldId id="481" r:id="rId38"/>
    <p:sldId id="482" r:id="rId39"/>
    <p:sldId id="484" r:id="rId40"/>
    <p:sldId id="375" r:id="rId41"/>
    <p:sldId id="336" r:id="rId42"/>
    <p:sldId id="377" r:id="rId43"/>
    <p:sldId id="512" r:id="rId44"/>
    <p:sldId id="478" r:id="rId45"/>
    <p:sldId id="479" r:id="rId46"/>
    <p:sldId id="513" r:id="rId47"/>
    <p:sldId id="390" r:id="rId48"/>
    <p:sldId id="392" r:id="rId49"/>
    <p:sldId id="393" r:id="rId50"/>
    <p:sldId id="395" r:id="rId51"/>
    <p:sldId id="396" r:id="rId52"/>
    <p:sldId id="397" r:id="rId53"/>
    <p:sldId id="358" r:id="rId54"/>
    <p:sldId id="514" r:id="rId55"/>
    <p:sldId id="1229" r:id="rId56"/>
    <p:sldId id="412" r:id="rId57"/>
    <p:sldId id="413" r:id="rId58"/>
    <p:sldId id="497" r:id="rId5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" y="-23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61" Type="http://schemas.openxmlformats.org/officeDocument/2006/relationships/presProps" Target="pres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34E77-1E60-47CC-B129-90399A0A9C87}" type="datetimeFigureOut">
              <a:rPr lang="zh-CN" altLang="en-US" smtClean="0"/>
              <a:t>2019/4/23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66FAF7-64AE-470B-B7E2-1DD8C0E9F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222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4977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>
            <a:extLst>
              <a:ext uri="{FF2B5EF4-FFF2-40B4-BE49-F238E27FC236}">
                <a16:creationId xmlns:a16="http://schemas.microsoft.com/office/drawing/2014/main" id="{BE493A0D-BEA3-405B-BEFF-38FAA27495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Notes Placeholder 2">
            <a:extLst>
              <a:ext uri="{FF2B5EF4-FFF2-40B4-BE49-F238E27FC236}">
                <a16:creationId xmlns:a16="http://schemas.microsoft.com/office/drawing/2014/main" id="{DBCD7878-9F61-4AAD-B71C-F6EA12139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2100" name="Slide Number Placeholder 3">
            <a:extLst>
              <a:ext uri="{FF2B5EF4-FFF2-40B4-BE49-F238E27FC236}">
                <a16:creationId xmlns:a16="http://schemas.microsoft.com/office/drawing/2014/main" id="{56D722D3-32AA-44B8-A650-E9F4812AE9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5C0AC3-2936-45AD-A738-2DCC4055FE03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2697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>
            <a:extLst>
              <a:ext uri="{FF2B5EF4-FFF2-40B4-BE49-F238E27FC236}">
                <a16:creationId xmlns:a16="http://schemas.microsoft.com/office/drawing/2014/main" id="{B3760A1E-4924-4324-8680-3F4C6DE0CE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>
            <a:extLst>
              <a:ext uri="{FF2B5EF4-FFF2-40B4-BE49-F238E27FC236}">
                <a16:creationId xmlns:a16="http://schemas.microsoft.com/office/drawing/2014/main" id="{0742C2AA-D7A7-41AC-99C0-BCCD2E848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2100" name="Slide Number Placeholder 3">
            <a:extLst>
              <a:ext uri="{FF2B5EF4-FFF2-40B4-BE49-F238E27FC236}">
                <a16:creationId xmlns:a16="http://schemas.microsoft.com/office/drawing/2014/main" id="{366A3598-B0A8-4B7D-B0EF-930557EDF3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9BBB6-DDC1-431D-8B39-BD1FE5C345F9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9086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D60EFE5-9AA2-49B3-AC23-ACA9E2A9E59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1750" y="-60325"/>
            <a:ext cx="12223751" cy="69183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63000">
                <a:srgbClr val="FFFFFF"/>
              </a:gs>
              <a:gs pos="100000">
                <a:srgbClr val="DCE6F2"/>
              </a:gs>
            </a:gsLst>
            <a:lin ang="15240000"/>
          </a:gra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4" name="Hexagon 9">
            <a:extLst>
              <a:ext uri="{FF2B5EF4-FFF2-40B4-BE49-F238E27FC236}">
                <a16:creationId xmlns:a16="http://schemas.microsoft.com/office/drawing/2014/main" id="{8735468E-8B31-40A1-9A06-361BB8C524E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7152" y="1657351"/>
            <a:ext cx="1096433" cy="822325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FFFF">
              <a:alpha val="49019"/>
            </a:srgbClr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5" name="Hexagon 10">
            <a:extLst>
              <a:ext uri="{FF2B5EF4-FFF2-40B4-BE49-F238E27FC236}">
                <a16:creationId xmlns:a16="http://schemas.microsoft.com/office/drawing/2014/main" id="{5E6CFCA2-289D-48A8-9AEA-2C5BB18E4CB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20752" y="1236663"/>
            <a:ext cx="1096433" cy="823912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FFFF">
              <a:alpha val="49019"/>
            </a:srgbClr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pic>
        <p:nvPicPr>
          <p:cNvPr id="6" name="Picture 11" descr="EBSCO logo.png">
            <a:extLst>
              <a:ext uri="{FF2B5EF4-FFF2-40B4-BE49-F238E27FC236}">
                <a16:creationId xmlns:a16="http://schemas.microsoft.com/office/drawing/2014/main" id="{4A1F4D69-8897-42DE-9D17-AC77500F54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617" y="6096000"/>
            <a:ext cx="19304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exagon 12">
            <a:extLst>
              <a:ext uri="{FF2B5EF4-FFF2-40B4-BE49-F238E27FC236}">
                <a16:creationId xmlns:a16="http://schemas.microsoft.com/office/drawing/2014/main" id="{461CB7D1-D8F6-4891-A11E-FE69AD946FD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0701" y="1647825"/>
            <a:ext cx="1096433" cy="823913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FFFF">
              <a:alpha val="49019"/>
            </a:srgbClr>
          </a:solidFill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Hexagon 13">
            <a:extLst>
              <a:ext uri="{FF2B5EF4-FFF2-40B4-BE49-F238E27FC236}">
                <a16:creationId xmlns:a16="http://schemas.microsoft.com/office/drawing/2014/main" id="{24D7B63E-1F46-4C36-95AE-5F3C6FF228E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84351" y="817564"/>
            <a:ext cx="1098549" cy="822325"/>
          </a:xfrm>
          <a:prstGeom prst="hexagon">
            <a:avLst>
              <a:gd name="adj" fmla="val 25048"/>
              <a:gd name="vf" fmla="val 115470"/>
            </a:avLst>
          </a:prstGeom>
          <a:solidFill>
            <a:srgbClr val="FFFFFF">
              <a:alpha val="49019"/>
            </a:srgbClr>
          </a:solidFill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Hexagon 14">
            <a:extLst>
              <a:ext uri="{FF2B5EF4-FFF2-40B4-BE49-F238E27FC236}">
                <a16:creationId xmlns:a16="http://schemas.microsoft.com/office/drawing/2014/main" id="{BCE1135E-091A-4D4F-8E77-25B37324E86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60652" y="1220789"/>
            <a:ext cx="1096433" cy="822325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FFFF">
              <a:alpha val="49019"/>
            </a:srgbClr>
          </a:solidFill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67001"/>
            <a:ext cx="12192000" cy="784225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474332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EB2EB0E9-533D-43AA-9311-B98B8B3BF31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1750" y="-60325"/>
            <a:ext cx="12223751" cy="69183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63000">
                <a:srgbClr val="FFFFFF"/>
              </a:gs>
              <a:gs pos="100000">
                <a:srgbClr val="DCE6F2"/>
              </a:gs>
            </a:gsLst>
            <a:lin ang="15240000"/>
          </a:gra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4" name="Hexagon 9">
            <a:extLst>
              <a:ext uri="{FF2B5EF4-FFF2-40B4-BE49-F238E27FC236}">
                <a16:creationId xmlns:a16="http://schemas.microsoft.com/office/drawing/2014/main" id="{32D62036-0686-4A42-AF1F-BF0BB913051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7152" y="1657351"/>
            <a:ext cx="1096433" cy="822325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FFFF">
              <a:alpha val="49019"/>
            </a:srgbClr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5" name="Hexagon 10">
            <a:extLst>
              <a:ext uri="{FF2B5EF4-FFF2-40B4-BE49-F238E27FC236}">
                <a16:creationId xmlns:a16="http://schemas.microsoft.com/office/drawing/2014/main" id="{9B4D637F-CF3A-4C54-A752-3EE73BFD35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20752" y="1236663"/>
            <a:ext cx="1096433" cy="823912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FFFF">
              <a:alpha val="49019"/>
            </a:srgbClr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pic>
        <p:nvPicPr>
          <p:cNvPr id="6" name="Picture 11" descr="EBSCO logo.png">
            <a:extLst>
              <a:ext uri="{FF2B5EF4-FFF2-40B4-BE49-F238E27FC236}">
                <a16:creationId xmlns:a16="http://schemas.microsoft.com/office/drawing/2014/main" id="{2A6F4555-E271-499E-B799-0D7D839B01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617" y="6096000"/>
            <a:ext cx="19304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exagon 12">
            <a:extLst>
              <a:ext uri="{FF2B5EF4-FFF2-40B4-BE49-F238E27FC236}">
                <a16:creationId xmlns:a16="http://schemas.microsoft.com/office/drawing/2014/main" id="{2ABF5B80-F8A8-4CA3-9D23-5A476EDD819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0701" y="1647825"/>
            <a:ext cx="1096433" cy="823913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FFFF">
              <a:alpha val="49019"/>
            </a:srgbClr>
          </a:solidFill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Hexagon 13">
            <a:extLst>
              <a:ext uri="{FF2B5EF4-FFF2-40B4-BE49-F238E27FC236}">
                <a16:creationId xmlns:a16="http://schemas.microsoft.com/office/drawing/2014/main" id="{7CDEEBDA-DC00-4689-A170-A28162E51F8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84351" y="817564"/>
            <a:ext cx="1098549" cy="822325"/>
          </a:xfrm>
          <a:prstGeom prst="hexagon">
            <a:avLst>
              <a:gd name="adj" fmla="val 25048"/>
              <a:gd name="vf" fmla="val 115470"/>
            </a:avLst>
          </a:prstGeom>
          <a:solidFill>
            <a:srgbClr val="FFFFFF">
              <a:alpha val="49019"/>
            </a:srgbClr>
          </a:solidFill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Hexagon 14">
            <a:extLst>
              <a:ext uri="{FF2B5EF4-FFF2-40B4-BE49-F238E27FC236}">
                <a16:creationId xmlns:a16="http://schemas.microsoft.com/office/drawing/2014/main" id="{BAAFF1F4-F255-4704-A3F1-8AA211509F4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60652" y="1220789"/>
            <a:ext cx="1096433" cy="822325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FFFF">
              <a:alpha val="49019"/>
            </a:srgbClr>
          </a:solidFill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67001"/>
            <a:ext cx="12192000" cy="784225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971256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208215FA-FB64-45CE-9F05-2A48CB2AD60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1750" y="-60325"/>
            <a:ext cx="12223751" cy="69183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63000">
                <a:srgbClr val="FFFFFF"/>
              </a:gs>
              <a:gs pos="100000">
                <a:srgbClr val="DCE6F2"/>
              </a:gs>
            </a:gsLst>
            <a:lin ang="15240000"/>
          </a:gra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4" name="Hexagon 9">
            <a:extLst>
              <a:ext uri="{FF2B5EF4-FFF2-40B4-BE49-F238E27FC236}">
                <a16:creationId xmlns:a16="http://schemas.microsoft.com/office/drawing/2014/main" id="{23A1D4BC-462E-494B-A9D3-DE33CCC18AE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7152" y="1657351"/>
            <a:ext cx="1096433" cy="822325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FFFF">
              <a:alpha val="49019"/>
            </a:srgbClr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5" name="Hexagon 10">
            <a:extLst>
              <a:ext uri="{FF2B5EF4-FFF2-40B4-BE49-F238E27FC236}">
                <a16:creationId xmlns:a16="http://schemas.microsoft.com/office/drawing/2014/main" id="{BD446DBF-6C4E-42A2-B4C5-BEBB77B49ED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20752" y="1236663"/>
            <a:ext cx="1096433" cy="823912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FFFF">
              <a:alpha val="49019"/>
            </a:srgbClr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pic>
        <p:nvPicPr>
          <p:cNvPr id="6" name="Picture 11" descr="EBSCO logo.png">
            <a:extLst>
              <a:ext uri="{FF2B5EF4-FFF2-40B4-BE49-F238E27FC236}">
                <a16:creationId xmlns:a16="http://schemas.microsoft.com/office/drawing/2014/main" id="{991DF10B-2CD5-4397-9CCA-918A4E1831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617" y="6096000"/>
            <a:ext cx="19304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exagon 12">
            <a:extLst>
              <a:ext uri="{FF2B5EF4-FFF2-40B4-BE49-F238E27FC236}">
                <a16:creationId xmlns:a16="http://schemas.microsoft.com/office/drawing/2014/main" id="{DEE1EACF-74F5-489D-83F9-43278A6C4F7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0701" y="1647825"/>
            <a:ext cx="1096433" cy="823913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FFFF">
              <a:alpha val="49019"/>
            </a:srgbClr>
          </a:solidFill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Hexagon 13">
            <a:extLst>
              <a:ext uri="{FF2B5EF4-FFF2-40B4-BE49-F238E27FC236}">
                <a16:creationId xmlns:a16="http://schemas.microsoft.com/office/drawing/2014/main" id="{EB755AD6-853F-4F4C-8357-D477688BA93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84351" y="817564"/>
            <a:ext cx="1098549" cy="822325"/>
          </a:xfrm>
          <a:prstGeom prst="hexagon">
            <a:avLst>
              <a:gd name="adj" fmla="val 25048"/>
              <a:gd name="vf" fmla="val 115470"/>
            </a:avLst>
          </a:prstGeom>
          <a:solidFill>
            <a:srgbClr val="FFFFFF">
              <a:alpha val="49019"/>
            </a:srgbClr>
          </a:solidFill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Hexagon 14">
            <a:extLst>
              <a:ext uri="{FF2B5EF4-FFF2-40B4-BE49-F238E27FC236}">
                <a16:creationId xmlns:a16="http://schemas.microsoft.com/office/drawing/2014/main" id="{E148509A-A535-4695-8354-81076CEF284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60652" y="1220789"/>
            <a:ext cx="1096433" cy="822325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FFFF">
              <a:alpha val="49019"/>
            </a:srgbClr>
          </a:solidFill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67003"/>
            <a:ext cx="12192000" cy="784225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159809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986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71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48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766"/>
            <a:ext cx="10607213" cy="415710"/>
          </a:xfrm>
        </p:spPr>
        <p:txBody>
          <a:bodyPr/>
          <a:lstStyle>
            <a:lvl1pPr algn="l">
              <a:defRPr sz="1800" b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6274913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4"/>
            <a:ext cx="10515600" cy="199755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40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7256469A-FCD4-4F8C-A700-F2A3C939FAF2}"/>
              </a:ext>
            </a:extLst>
          </p:cNvPr>
          <p:cNvSpPr/>
          <p:nvPr userDrawn="1"/>
        </p:nvSpPr>
        <p:spPr>
          <a:xfrm>
            <a:off x="203200" y="6172200"/>
            <a:ext cx="38608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143000"/>
          </a:xfrm>
        </p:spPr>
        <p:txBody>
          <a:bodyPr>
            <a:noAutofit/>
          </a:bodyPr>
          <a:lstStyle>
            <a:lvl1pPr>
              <a:defRPr>
                <a:solidFill>
                  <a:srgbClr val="447CA2"/>
                </a:solidFill>
                <a:latin typeface="Georgia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840569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creen shot 2013-02-04 at 12.56.36 PM.png">
            <a:extLst>
              <a:ext uri="{FF2B5EF4-FFF2-40B4-BE49-F238E27FC236}">
                <a16:creationId xmlns:a16="http://schemas.microsoft.com/office/drawing/2014/main" id="{27CDE72D-1D9F-4285-AFC1-A8861AF688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8" r="8180" b="40030"/>
          <a:stretch>
            <a:fillRect/>
          </a:stretch>
        </p:blipFill>
        <p:spPr bwMode="auto">
          <a:xfrm>
            <a:off x="0" y="6270625"/>
            <a:ext cx="121920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EBSCO_PMS294.png">
            <a:extLst>
              <a:ext uri="{FF2B5EF4-FFF2-40B4-BE49-F238E27FC236}">
                <a16:creationId xmlns:a16="http://schemas.microsoft.com/office/drawing/2014/main" id="{914A782D-F9DF-4006-A9C7-D2554BFCEF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1" y="6513513"/>
            <a:ext cx="844549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0">
            <a:extLst>
              <a:ext uri="{FF2B5EF4-FFF2-40B4-BE49-F238E27FC236}">
                <a16:creationId xmlns:a16="http://schemas.microsoft.com/office/drawing/2014/main" id="{7B7F6AE4-01C5-4361-B428-F35D988FAF7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79500" y="6470651"/>
            <a:ext cx="1200585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+mn-cs"/>
              </a:rPr>
              <a:t>www.ebsco.com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12192000" cy="762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1"/>
            <a:ext cx="10972800" cy="4525963"/>
          </a:xfrm>
          <a:prstGeom prst="rect">
            <a:avLst/>
          </a:prstGeom>
        </p:spPr>
        <p:txBody>
          <a:bodyPr/>
          <a:lstStyle>
            <a:lvl1pPr marL="282575" indent="-282575">
              <a:defRPr>
                <a:latin typeface="Georgia" pitchFamily="18" charset="0"/>
              </a:defRPr>
            </a:lvl1pPr>
            <a:lvl2pPr>
              <a:defRPr>
                <a:latin typeface="Georgia" pitchFamily="18" charset="0"/>
              </a:defRPr>
            </a:lvl2pPr>
            <a:lvl3pPr>
              <a:defRPr>
                <a:latin typeface="Georgia" pitchFamily="18" charset="0"/>
              </a:defRPr>
            </a:lvl3pPr>
            <a:lvl4pPr>
              <a:defRPr>
                <a:latin typeface="Georgia" pitchFamily="18" charset="0"/>
              </a:defRPr>
            </a:lvl4pPr>
            <a:lvl5pPr>
              <a:defRPr>
                <a:latin typeface="Georgia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97014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creen shot 2013-02-04 at 12.56.36 PM.png">
            <a:extLst>
              <a:ext uri="{FF2B5EF4-FFF2-40B4-BE49-F238E27FC236}">
                <a16:creationId xmlns:a16="http://schemas.microsoft.com/office/drawing/2014/main" id="{C06A4138-6BB1-455C-A2DE-0FB8139238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8" r="8180" b="40030"/>
          <a:stretch>
            <a:fillRect/>
          </a:stretch>
        </p:blipFill>
        <p:spPr bwMode="auto">
          <a:xfrm>
            <a:off x="0" y="6270625"/>
            <a:ext cx="121920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EBSCO_PMS294.png">
            <a:extLst>
              <a:ext uri="{FF2B5EF4-FFF2-40B4-BE49-F238E27FC236}">
                <a16:creationId xmlns:a16="http://schemas.microsoft.com/office/drawing/2014/main" id="{D45A6326-C638-438F-AC42-5F7F340928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1" y="6513513"/>
            <a:ext cx="844549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0">
            <a:extLst>
              <a:ext uri="{FF2B5EF4-FFF2-40B4-BE49-F238E27FC236}">
                <a16:creationId xmlns:a16="http://schemas.microsoft.com/office/drawing/2014/main" id="{ED30B3E0-E9FB-4DEB-94D7-E723E705953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79500" y="6470651"/>
            <a:ext cx="1218154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Times New Roman" pitchFamily="18" charset="0"/>
                <a:ea typeface="ＭＳ Ｐゴシック" panose="020B0600070205080204" pitchFamily="34" charset="-128"/>
                <a:cs typeface="Arial" charset="0"/>
              </a:rPr>
              <a:t>www.ebsco.com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12192000" cy="762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1"/>
            <a:ext cx="10972800" cy="4525963"/>
          </a:xfrm>
          <a:prstGeom prst="rect">
            <a:avLst/>
          </a:prstGeom>
        </p:spPr>
        <p:txBody>
          <a:bodyPr/>
          <a:lstStyle>
            <a:lvl1pPr marL="282575" indent="-282575">
              <a:defRPr>
                <a:latin typeface="Georgia" pitchFamily="18" charset="0"/>
              </a:defRPr>
            </a:lvl1pPr>
            <a:lvl2pPr>
              <a:defRPr>
                <a:latin typeface="Georgia" pitchFamily="18" charset="0"/>
              </a:defRPr>
            </a:lvl2pPr>
            <a:lvl3pPr>
              <a:defRPr>
                <a:latin typeface="Georgia" pitchFamily="18" charset="0"/>
              </a:defRPr>
            </a:lvl3pPr>
            <a:lvl4pPr>
              <a:defRPr>
                <a:latin typeface="Georgia" pitchFamily="18" charset="0"/>
              </a:defRPr>
            </a:lvl4pPr>
            <a:lvl5pPr>
              <a:defRPr>
                <a:latin typeface="Georgia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339488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73336"/>
            <a:ext cx="10515600" cy="10237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319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65543" y="6576533"/>
            <a:ext cx="1775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E316B"/>
                </a:solidFill>
              </a:rPr>
              <a:t>|  www.ebsco.com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33453" y="6576533"/>
            <a:ext cx="45016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fld id="{09848EAD-0F7B-4937-B01B-BB4372B1E0EA}" type="slidenum">
              <a:rPr lang="en-US" sz="1000" smtClean="0">
                <a:solidFill>
                  <a:schemeClr val="tx2"/>
                </a:solidFill>
              </a:rPr>
              <a:pPr algn="ctr"/>
              <a:t>‹#›</a:t>
            </a:fld>
            <a:endParaRPr lang="en-US" sz="1000" dirty="0">
              <a:solidFill>
                <a:schemeClr val="tx2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538869" y="6701882"/>
            <a:ext cx="961440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144" y="6599832"/>
            <a:ext cx="830889" cy="19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95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−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793EE9F-DBBC-4470-A80A-4FF2EABA3F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1219200"/>
            <a:ext cx="1219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pic>
        <p:nvPicPr>
          <p:cNvPr id="1027" name="Picture 6" descr="Screen shot 2013-02-04 at 12.56.36 PM.png">
            <a:extLst>
              <a:ext uri="{FF2B5EF4-FFF2-40B4-BE49-F238E27FC236}">
                <a16:creationId xmlns:a16="http://schemas.microsoft.com/office/drawing/2014/main" id="{A60C173D-8F77-4E7F-B6AB-46C2AA6D2E4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8" r="8180" b="40030"/>
          <a:stretch>
            <a:fillRect/>
          </a:stretch>
        </p:blipFill>
        <p:spPr bwMode="auto">
          <a:xfrm>
            <a:off x="0" y="6270625"/>
            <a:ext cx="121920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7" descr="EBSCO_PMS294.png">
            <a:extLst>
              <a:ext uri="{FF2B5EF4-FFF2-40B4-BE49-F238E27FC236}">
                <a16:creationId xmlns:a16="http://schemas.microsoft.com/office/drawing/2014/main" id="{B32B699A-FCD1-4669-9528-CA8289FABEC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1" y="6513513"/>
            <a:ext cx="844549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Box 8">
            <a:extLst>
              <a:ext uri="{FF2B5EF4-FFF2-40B4-BE49-F238E27FC236}">
                <a16:creationId xmlns:a16="http://schemas.microsoft.com/office/drawing/2014/main" id="{0EC451C1-D3BE-4A86-9217-D6CAFC8CEA2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79500" y="6470651"/>
            <a:ext cx="1200585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zh-CN" sz="1200">
                <a:solidFill>
                  <a:srgbClr val="376092"/>
                </a:solidFill>
              </a:rPr>
              <a:t>www.ebsco.com</a:t>
            </a:r>
          </a:p>
        </p:txBody>
      </p:sp>
    </p:spTree>
    <p:extLst>
      <p:ext uri="{BB962C8B-B14F-4D97-AF65-F5344CB8AC3E}">
        <p14:creationId xmlns:p14="http://schemas.microsoft.com/office/powerpoint/2010/main" val="2719431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76092"/>
          </a:solidFill>
          <a:latin typeface="Georg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76092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76092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76092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76092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81038" indent="-22383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9025" indent="-174625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00250" indent="-1714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57450" indent="-17145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14650" indent="-17145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71850" indent="-17145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29050" indent="-17145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A4EE8804-CAB9-4D5B-B249-BF53397E1B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1219200"/>
            <a:ext cx="1219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pic>
        <p:nvPicPr>
          <p:cNvPr id="33795" name="Picture 6" descr="Screen shot 2013-02-04 at 12.56.36 PM.png">
            <a:extLst>
              <a:ext uri="{FF2B5EF4-FFF2-40B4-BE49-F238E27FC236}">
                <a16:creationId xmlns:a16="http://schemas.microsoft.com/office/drawing/2014/main" id="{9403A192-8ACD-4D81-A55C-D1837B66DA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8" r="8180" b="40030"/>
          <a:stretch>
            <a:fillRect/>
          </a:stretch>
        </p:blipFill>
        <p:spPr bwMode="auto">
          <a:xfrm>
            <a:off x="0" y="6270625"/>
            <a:ext cx="121920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7" descr="EBSCO_PMS294.png">
            <a:extLst>
              <a:ext uri="{FF2B5EF4-FFF2-40B4-BE49-F238E27FC236}">
                <a16:creationId xmlns:a16="http://schemas.microsoft.com/office/drawing/2014/main" id="{04BF8CAC-D2CB-4396-975F-A392416F31B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1" y="6513513"/>
            <a:ext cx="844549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Box 8">
            <a:extLst>
              <a:ext uri="{FF2B5EF4-FFF2-40B4-BE49-F238E27FC236}">
                <a16:creationId xmlns:a16="http://schemas.microsoft.com/office/drawing/2014/main" id="{4F82F91D-CD57-4242-865E-62402BF2B13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79500" y="6470651"/>
            <a:ext cx="1200585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200">
                <a:solidFill>
                  <a:srgbClr val="376092"/>
                </a:solidFill>
                <a:ea typeface="ＭＳ Ｐゴシック" panose="020B0600070205080204" pitchFamily="34" charset="-128"/>
                <a:cs typeface="Arial" charset="0"/>
              </a:rPr>
              <a:t>www.ebsco.com</a:t>
            </a:r>
          </a:p>
        </p:txBody>
      </p:sp>
    </p:spTree>
    <p:extLst>
      <p:ext uri="{BB962C8B-B14F-4D97-AF65-F5344CB8AC3E}">
        <p14:creationId xmlns:p14="http://schemas.microsoft.com/office/powerpoint/2010/main" val="2520710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76092"/>
          </a:solidFill>
          <a:latin typeface="Georg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76092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76092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76092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76092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81038" indent="-22383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9025" indent="-174625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00250" indent="-1714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57450" indent="-17145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14650" indent="-17145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71850" indent="-17145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29050" indent="-17145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34E3B08E-0EBF-4CB2-BD82-18538A0D77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1219200"/>
            <a:ext cx="1219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pic>
        <p:nvPicPr>
          <p:cNvPr id="37891" name="Picture 6" descr="Screen shot 2013-02-04 at 12.56.36 PM.png">
            <a:extLst>
              <a:ext uri="{FF2B5EF4-FFF2-40B4-BE49-F238E27FC236}">
                <a16:creationId xmlns:a16="http://schemas.microsoft.com/office/drawing/2014/main" id="{1A0A1268-097A-499E-A2F8-56CA3C06EB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8" r="8180" b="40030"/>
          <a:stretch>
            <a:fillRect/>
          </a:stretch>
        </p:blipFill>
        <p:spPr bwMode="auto">
          <a:xfrm>
            <a:off x="0" y="6270625"/>
            <a:ext cx="121920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7" descr="EBSCO_PMS294.png">
            <a:extLst>
              <a:ext uri="{FF2B5EF4-FFF2-40B4-BE49-F238E27FC236}">
                <a16:creationId xmlns:a16="http://schemas.microsoft.com/office/drawing/2014/main" id="{FC8DE2EB-2A39-4485-BBBE-E0CA639125A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1" y="6513513"/>
            <a:ext cx="844549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Box 8">
            <a:extLst>
              <a:ext uri="{FF2B5EF4-FFF2-40B4-BE49-F238E27FC236}">
                <a16:creationId xmlns:a16="http://schemas.microsoft.com/office/drawing/2014/main" id="{12DB3B37-0557-4793-AFBE-B1133592EFA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79500" y="6470650"/>
            <a:ext cx="954107" cy="2308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zh-CN" sz="900" b="0">
                <a:solidFill>
                  <a:srgbClr val="376092"/>
                </a:solidFill>
                <a:ea typeface="宋体" panose="02010600030101010101" pitchFamily="2" charset="-122"/>
              </a:rPr>
              <a:t>www.ebsco.com</a:t>
            </a:r>
          </a:p>
        </p:txBody>
      </p:sp>
    </p:spTree>
    <p:extLst>
      <p:ext uri="{BB962C8B-B14F-4D97-AF65-F5344CB8AC3E}">
        <p14:creationId xmlns:p14="http://schemas.microsoft.com/office/powerpoint/2010/main" val="145497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376092"/>
          </a:solidFill>
          <a:latin typeface="Georg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376092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376092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376092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376092"/>
          </a:solidFill>
          <a:latin typeface="Georgia" pitchFamily="18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1575" b="1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1575" b="1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1575" b="1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1575" b="1">
          <a:solidFill>
            <a:schemeClr val="tx2"/>
          </a:solidFill>
          <a:latin typeface="Arial" charset="0"/>
        </a:defRPr>
      </a:lvl9pPr>
    </p:titleStyle>
    <p:bodyStyle>
      <a:lvl1pPr marL="131763" indent="-131763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09588" indent="-166688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2pPr>
      <a:lvl3pPr marL="815975" indent="-130175" algn="l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00188" indent="-128588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43088" indent="-128588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185988" indent="-128588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28888" indent="-128588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871788" indent="-128588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0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s://connect.ebsco.com/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bsco.com/products/research-databases/business-source-premier" TargetMode="External"/><Relationship Id="rId2" Type="http://schemas.openxmlformats.org/officeDocument/2006/relationships/hyperlink" Target="https://www.ebsco.com/products/research-databases/academic-search-premier#search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itle 1">
            <a:extLst>
              <a:ext uri="{FF2B5EF4-FFF2-40B4-BE49-F238E27FC236}">
                <a16:creationId xmlns:a16="http://schemas.microsoft.com/office/drawing/2014/main" id="{61FCEBFA-FCDC-40D0-946C-FDA2AD45CC1A}"/>
              </a:ext>
            </a:extLst>
          </p:cNvPr>
          <p:cNvSpPr txBox="1">
            <a:spLocks/>
          </p:cNvSpPr>
          <p:nvPr/>
        </p:nvSpPr>
        <p:spPr bwMode="auto">
          <a:xfrm>
            <a:off x="1524000" y="2209801"/>
            <a:ext cx="9144000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4572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4572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4572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4572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4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如何让</a:t>
            </a:r>
            <a:r>
              <a:rPr kumimoji="0" lang="en-US" altLang="zh-CN" sz="4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EBSCO</a:t>
            </a:r>
            <a:r>
              <a:rPr kumimoji="0" lang="zh-CN" altLang="zh-CN" sz="4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成为学术好帮手？</a:t>
            </a:r>
            <a:endParaRPr kumimoji="0" lang="en-US" altLang="zh-CN" sz="4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4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——</a:t>
            </a:r>
            <a:r>
              <a:rPr kumimoji="0" lang="zh-CN" altLang="en-US" sz="4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综合学科及商管财经类英文文献检索</a:t>
            </a:r>
            <a:endParaRPr kumimoji="0" lang="zh-CN" altLang="zh-CN" sz="4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           </a:t>
            </a:r>
            <a:endParaRPr kumimoji="0" lang="zh-CN" altLang="en-US" sz="4400" b="0" i="1" u="none" strike="noStrike" kern="120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eorgia" panose="02040502050405020303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eorgia" panose="02040502050405020303" pitchFamily="18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400" b="0" i="1" u="none" strike="noStrike" kern="120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eorgia" panose="02040502050405020303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E8B1591-17E6-4E1A-9668-2827649B3904}"/>
              </a:ext>
            </a:extLst>
          </p:cNvPr>
          <p:cNvCxnSpPr/>
          <p:nvPr/>
        </p:nvCxnSpPr>
        <p:spPr>
          <a:xfrm>
            <a:off x="3200400" y="1981200"/>
            <a:ext cx="5943600" cy="0"/>
          </a:xfrm>
          <a:prstGeom prst="line">
            <a:avLst/>
          </a:prstGeom>
          <a:ln w="31750" cap="rnd" cmpd="sng">
            <a:solidFill>
              <a:srgbClr val="37609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0F89A07-E63D-472A-BE8F-5F8BAF89F587}"/>
              </a:ext>
            </a:extLst>
          </p:cNvPr>
          <p:cNvCxnSpPr/>
          <p:nvPr/>
        </p:nvCxnSpPr>
        <p:spPr>
          <a:xfrm>
            <a:off x="3200400" y="4191000"/>
            <a:ext cx="5943600" cy="0"/>
          </a:xfrm>
          <a:prstGeom prst="line">
            <a:avLst/>
          </a:prstGeom>
          <a:ln w="31750" cap="rnd" cmpd="sng">
            <a:solidFill>
              <a:srgbClr val="37609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F9781AE2-1DF4-45EF-881C-00B83F4F9C35}"/>
              </a:ext>
            </a:extLst>
          </p:cNvPr>
          <p:cNvSpPr txBox="1"/>
          <p:nvPr/>
        </p:nvSpPr>
        <p:spPr>
          <a:xfrm>
            <a:off x="3848100" y="49530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EBSCO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产品培训师         胡文婷</a:t>
            </a:r>
          </a:p>
        </p:txBody>
      </p:sp>
    </p:spTree>
    <p:extLst>
      <p:ext uri="{BB962C8B-B14F-4D97-AF65-F5344CB8AC3E}">
        <p14:creationId xmlns:p14="http://schemas.microsoft.com/office/powerpoint/2010/main" val="192651582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8E18D1-F01B-48FD-B0DB-9E4B1DDD7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BSP</a:t>
            </a:r>
            <a:br>
              <a:rPr lang="en-US" altLang="zh-CN" dirty="0"/>
            </a:br>
            <a:r>
              <a:rPr lang="zh-CN" altLang="en-US" sz="2800" dirty="0"/>
              <a:t>业界最广泛使用的商业研究数据库，涵盖各种商业学科</a:t>
            </a:r>
            <a:r>
              <a:rPr lang="zh-CN" altLang="en-US" dirty="0"/>
              <a:t>全文和可搜索的顶级期刊引用的参考文献。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ACDCBA4-CF47-48B4-8D73-88B1D03A9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3818"/>
            <a:ext cx="10744200" cy="3172691"/>
          </a:xfrm>
        </p:spPr>
        <p:txBody>
          <a:bodyPr numCol="2"/>
          <a:lstStyle/>
          <a:p>
            <a:pPr marL="0" indent="0">
              <a:buNone/>
            </a:pPr>
            <a:r>
              <a:rPr lang="zh-CN" altLang="en-US" dirty="0"/>
              <a:t>覆盖学科：</a:t>
            </a:r>
            <a:endParaRPr lang="en-US" altLang="zh-CN" dirty="0"/>
          </a:p>
          <a:p>
            <a:r>
              <a:rPr lang="en-US" altLang="zh-CN" dirty="0"/>
              <a:t>Accounting </a:t>
            </a:r>
            <a:r>
              <a:rPr lang="zh-CN" altLang="en-US" dirty="0"/>
              <a:t>会计学</a:t>
            </a:r>
            <a:endParaRPr lang="en-US" altLang="zh-CN" dirty="0"/>
          </a:p>
          <a:p>
            <a:r>
              <a:rPr lang="en-US" altLang="zh-CN" dirty="0"/>
              <a:t>Finance </a:t>
            </a:r>
            <a:r>
              <a:rPr lang="zh-CN" altLang="en-US" dirty="0"/>
              <a:t>财政学</a:t>
            </a:r>
            <a:endParaRPr lang="en-US" altLang="zh-CN" dirty="0"/>
          </a:p>
          <a:p>
            <a:r>
              <a:rPr lang="en-US" altLang="zh-CN" dirty="0"/>
              <a:t>Economics </a:t>
            </a:r>
            <a:r>
              <a:rPr lang="zh-CN" altLang="en-US" dirty="0"/>
              <a:t>经济学</a:t>
            </a:r>
            <a:endParaRPr lang="en-US" altLang="zh-CN" dirty="0"/>
          </a:p>
          <a:p>
            <a:r>
              <a:rPr lang="en-US" altLang="zh-CN" dirty="0"/>
              <a:t>Marketing </a:t>
            </a:r>
            <a:r>
              <a:rPr lang="zh-CN" altLang="en-US" dirty="0"/>
              <a:t>市场学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Management </a:t>
            </a:r>
            <a:r>
              <a:rPr lang="zh-CN" altLang="en-US" dirty="0"/>
              <a:t>管理学</a:t>
            </a:r>
            <a:endParaRPr lang="en-US" altLang="zh-CN" dirty="0"/>
          </a:p>
          <a:p>
            <a:r>
              <a:rPr lang="en-US" altLang="zh-CN" dirty="0"/>
              <a:t>Management information systems </a:t>
            </a:r>
            <a:r>
              <a:rPr lang="zh-CN" altLang="en-US" dirty="0"/>
              <a:t>管理信息系统</a:t>
            </a:r>
            <a:endParaRPr lang="en-US" altLang="zh-CN" dirty="0"/>
          </a:p>
          <a:p>
            <a:r>
              <a:rPr lang="en-US" altLang="zh-CN" dirty="0"/>
              <a:t>Operations management</a:t>
            </a:r>
          </a:p>
          <a:p>
            <a:pPr marL="0" indent="0">
              <a:buNone/>
            </a:pPr>
            <a:r>
              <a:rPr lang="en-US" altLang="zh-CN" dirty="0"/>
              <a:t>  </a:t>
            </a:r>
            <a:r>
              <a:rPr lang="zh-CN" altLang="en-US" dirty="0"/>
              <a:t>运营管理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2089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1" y="304801"/>
            <a:ext cx="7954963" cy="415925"/>
          </a:xfrm>
        </p:spPr>
        <p:txBody>
          <a:bodyPr/>
          <a:lstStyle/>
          <a:p>
            <a:pPr>
              <a:defRPr/>
            </a:pPr>
            <a:r>
              <a:rPr lang="en-US" b="1" dirty="0"/>
              <a:t>Top </a:t>
            </a:r>
            <a:r>
              <a:rPr lang="en-US" b="1" dirty="0">
                <a:solidFill>
                  <a:srgbClr val="FF0000"/>
                </a:solidFill>
              </a:rPr>
              <a:t>Five General Business Magazines </a:t>
            </a:r>
            <a:r>
              <a:rPr lang="zh-CN" altLang="en-US" b="1" dirty="0">
                <a:solidFill>
                  <a:srgbClr val="FF0000"/>
                </a:solidFill>
              </a:rPr>
              <a:t>商学杂志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22701" y="1166813"/>
          <a:ext cx="4271963" cy="333375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32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5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68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Magazine Name</a:t>
                      </a:r>
                    </a:p>
                  </a:txBody>
                  <a:tcPr marL="91461" marR="91461" marT="45735" marB="4573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Arial" charset="0"/>
                        </a:rPr>
                        <a:t>EBSCO</a:t>
                      </a:r>
                      <a:br>
                        <a:rPr lang="en-US" sz="1100" baseline="0" dirty="0">
                          <a:solidFill>
                            <a:schemeClr val="bg1"/>
                          </a:solidFill>
                          <a:latin typeface="Arial" charset="0"/>
                        </a:rPr>
                      </a:br>
                      <a:r>
                        <a:rPr lang="en-US" sz="1100" baseline="0" dirty="0">
                          <a:solidFill>
                            <a:schemeClr val="bg1"/>
                          </a:solidFill>
                          <a:latin typeface="Arial" charset="0"/>
                        </a:rPr>
                        <a:t>Full Text Coverage</a:t>
                      </a:r>
                    </a:p>
                  </a:txBody>
                  <a:tcPr marL="91461" marR="91461" marT="45735" marB="4573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378">
                <a:tc>
                  <a:txBody>
                    <a:bodyPr/>
                    <a:lstStyle/>
                    <a:p>
                      <a:pPr algn="l"/>
                      <a:r>
                        <a:rPr lang="en-US" sz="1400" i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Business Week</a:t>
                      </a:r>
                      <a:endParaRPr lang="en-US" sz="1400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1" marR="91461" marT="45735" marB="4573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Active Full Text</a:t>
                      </a:r>
                    </a:p>
                    <a:p>
                      <a:pPr algn="ctr"/>
                      <a:r>
                        <a:rPr lang="en-US" sz="11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Embargo</a:t>
                      </a:r>
                    </a:p>
                  </a:txBody>
                  <a:tcPr marL="91461" marR="91461" marT="45735" marB="4573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3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Forbes</a:t>
                      </a:r>
                    </a:p>
                  </a:txBody>
                  <a:tcPr marL="91461" marR="91461" marT="45735" marB="4573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Active Full Text</a:t>
                      </a:r>
                    </a:p>
                    <a:p>
                      <a:pPr algn="ctr"/>
                      <a:r>
                        <a:rPr lang="en-US" sz="1100" b="1" i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Embargo</a:t>
                      </a:r>
                      <a:endParaRPr lang="en-US" sz="11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1" marR="91461" marT="45735" marB="4573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378">
                <a:tc>
                  <a:txBody>
                    <a:bodyPr/>
                    <a:lstStyle/>
                    <a:p>
                      <a:pPr algn="l"/>
                      <a:r>
                        <a:rPr lang="en-US" sz="1400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Fortune</a:t>
                      </a:r>
                    </a:p>
                  </a:txBody>
                  <a:tcPr marL="91461" marR="91461" marT="45735" marB="4573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Active Full Text</a:t>
                      </a:r>
                    </a:p>
                    <a:p>
                      <a:pPr algn="ctr"/>
                      <a:r>
                        <a:rPr lang="en-US" sz="1100" b="1" i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Embargo</a:t>
                      </a:r>
                      <a:endParaRPr lang="en-US" sz="11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1" marR="91461" marT="45735" marB="4573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378">
                <a:tc>
                  <a:txBody>
                    <a:bodyPr/>
                    <a:lstStyle/>
                    <a:p>
                      <a:pPr algn="l"/>
                      <a:r>
                        <a:rPr lang="en-US" sz="1400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Harvard</a:t>
                      </a:r>
                      <a:r>
                        <a:rPr lang="en-US" sz="1400" i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Business Review</a:t>
                      </a:r>
                      <a:endParaRPr lang="en-US" sz="1400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1" marR="91461" marT="45735" marB="4573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Active Full Text</a:t>
                      </a:r>
                    </a:p>
                    <a:p>
                      <a:pPr algn="ctr"/>
                      <a:r>
                        <a:rPr lang="en-US" sz="1100" b="1" i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Embargo</a:t>
                      </a:r>
                      <a:endParaRPr lang="en-US" sz="11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1" marR="91461" marT="45735" marB="4573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1378">
                <a:tc>
                  <a:txBody>
                    <a:bodyPr/>
                    <a:lstStyle/>
                    <a:p>
                      <a:pPr algn="l"/>
                      <a:r>
                        <a:rPr lang="en-US" sz="1400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Money</a:t>
                      </a:r>
                    </a:p>
                  </a:txBody>
                  <a:tcPr marL="91461" marR="91461" marT="45735" marB="4573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Active Full Text</a:t>
                      </a:r>
                    </a:p>
                    <a:p>
                      <a:pPr algn="ctr"/>
                      <a:r>
                        <a:rPr lang="en-US" sz="11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Embargo</a:t>
                      </a:r>
                    </a:p>
                  </a:txBody>
                  <a:tcPr marL="91461" marR="91461" marT="45735" marB="4573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4" descr="BloombergBusinessWee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41576" y="4783138"/>
            <a:ext cx="1122363" cy="14668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</p:pic>
      <p:pic>
        <p:nvPicPr>
          <p:cNvPr id="7" name="Picture 2" descr="http://blogs-images.forbes.com/stevenbertoni/files/2014/02/0211_forbes-cover-marcus-paypal-0030314_768x1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6850" y="4783138"/>
            <a:ext cx="1125538" cy="146685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</p:pic>
      <p:pic>
        <p:nvPicPr>
          <p:cNvPr id="8" name="Picture 2" descr="http://media4.s-nbcnews.com/j/streams/2014/January/140116/2D11310060-fortune-cover-best-cos.blocks_desktop_sm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5300" y="4783138"/>
            <a:ext cx="1125538" cy="146685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</p:pic>
      <p:pic>
        <p:nvPicPr>
          <p:cNvPr id="9" name="Picture 2" descr="http://www.pdfmagaz.in/wp-content/uploads/2014/04/16/harvard-business-review-may-2014/Harvard-Business-Review-May-20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51" y="4783138"/>
            <a:ext cx="1076325" cy="146685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</p:pic>
      <p:pic>
        <p:nvPicPr>
          <p:cNvPr id="10" name="Picture 2" descr="http://potd.pdnonline.com/wp-content/uploads/2014/05/gregory-reid-money-magazine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62989" y="4783138"/>
            <a:ext cx="1100137" cy="146685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673901064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44786" y="1021149"/>
            <a:ext cx="7331883" cy="415710"/>
          </a:xfrm>
        </p:spPr>
        <p:txBody>
          <a:bodyPr/>
          <a:lstStyle/>
          <a:p>
            <a:r>
              <a:rPr lang="en-US" b="1" dirty="0"/>
              <a:t>Management Journals Ranked</a:t>
            </a:r>
            <a:endParaRPr lang="en-US" sz="1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573186" y="1780982"/>
          <a:ext cx="6965950" cy="388794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31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4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084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Rank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Journal 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EBSCO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18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Administrative Science Quarterly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Active Full Text</a:t>
                      </a:r>
                    </a:p>
                    <a:p>
                      <a:pPr algn="ctr"/>
                      <a:r>
                        <a:rPr lang="en-US" sz="16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Embargo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18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Academy of Management Journal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Active Full Text</a:t>
                      </a:r>
                    </a:p>
                    <a:p>
                      <a:pPr algn="ctr"/>
                      <a:r>
                        <a:rPr lang="en-US" sz="16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Embargo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18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Harvard Business Review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Active Full Text</a:t>
                      </a:r>
                    </a:p>
                    <a:p>
                      <a:pPr algn="ctr"/>
                      <a:r>
                        <a:rPr lang="en-US" sz="16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Embargo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18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Management Science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Embargoed</a:t>
                      </a:r>
                    </a:p>
                    <a:p>
                      <a:pPr algn="ctr"/>
                      <a:r>
                        <a:rPr lang="en-US" sz="16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</a:t>
                      </a:r>
                      <a:r>
                        <a:rPr lang="en-US" sz="1600" b="1" i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Text</a:t>
                      </a:r>
                      <a:endParaRPr lang="en-US" sz="16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A1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118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Operations Research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Embargoed</a:t>
                      </a:r>
                    </a:p>
                    <a:p>
                      <a:pPr algn="ctr"/>
                      <a:r>
                        <a:rPr lang="en-US" sz="16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</a:t>
                      </a:r>
                      <a:r>
                        <a:rPr lang="en-US" sz="1600" b="1" i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Text</a:t>
                      </a:r>
                      <a:endParaRPr lang="en-US" sz="16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A1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118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Academy of Management Review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Active Full Text</a:t>
                      </a:r>
                    </a:p>
                    <a:p>
                      <a:pPr algn="ctr"/>
                      <a:r>
                        <a:rPr lang="en-US" sz="16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Embargo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 Placeholder 7"/>
          <p:cNvSpPr txBox="1">
            <a:spLocks/>
          </p:cNvSpPr>
          <p:nvPr/>
        </p:nvSpPr>
        <p:spPr>
          <a:xfrm>
            <a:off x="1524001" y="6279243"/>
            <a:ext cx="3650059" cy="3175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Figures as of January 2017</a:t>
            </a: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490828" y="290344"/>
            <a:ext cx="7331883" cy="415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0">
                <a:solidFill>
                  <a:schemeClr val="accent4"/>
                </a:solidFill>
                <a:latin typeface="Georgia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376092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376092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376092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376092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DF5B57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>经济学领域许多重量级期刊都收录在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DF5B57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>BS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DF5B57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>中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DF5B57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</p:txBody>
      </p:sp>
      <p:sp>
        <p:nvSpPr>
          <p:cNvPr id="8" name="Speech Bubble: Rectangle 7"/>
          <p:cNvSpPr/>
          <p:nvPr/>
        </p:nvSpPr>
        <p:spPr bwMode="auto">
          <a:xfrm>
            <a:off x="9845040" y="4257040"/>
            <a:ext cx="944880" cy="781379"/>
          </a:xfrm>
          <a:prstGeom prst="wedgeRectCallout">
            <a:avLst>
              <a:gd name="adj1" fmla="val -78898"/>
              <a:gd name="adj2" fmla="val -5582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全文有延迟</a:t>
            </a:r>
          </a:p>
        </p:txBody>
      </p:sp>
      <p:sp>
        <p:nvSpPr>
          <p:cNvPr id="9" name="Speech Bubble: Rectangle 8"/>
          <p:cNvSpPr/>
          <p:nvPr/>
        </p:nvSpPr>
        <p:spPr bwMode="auto">
          <a:xfrm>
            <a:off x="9845040" y="2451291"/>
            <a:ext cx="1239520" cy="718630"/>
          </a:xfrm>
          <a:prstGeom prst="wedgeRectCallout">
            <a:avLst>
              <a:gd name="adj1" fmla="val -78898"/>
              <a:gd name="adj2" fmla="val -5582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持续出版，无延迟</a:t>
            </a:r>
          </a:p>
        </p:txBody>
      </p:sp>
    </p:spTree>
    <p:extLst>
      <p:ext uri="{BB962C8B-B14F-4D97-AF65-F5344CB8AC3E}">
        <p14:creationId xmlns:p14="http://schemas.microsoft.com/office/powerpoint/2010/main" val="177296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71800" y="685800"/>
            <a:ext cx="7524923" cy="415710"/>
          </a:xfrm>
        </p:spPr>
        <p:txBody>
          <a:bodyPr/>
          <a:lstStyle/>
          <a:p>
            <a:r>
              <a:rPr lang="en-US" b="1" dirty="0"/>
              <a:t>Top Marketing Journals in Doctoral Institutions</a:t>
            </a:r>
            <a:endParaRPr lang="en-US" sz="1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600200" y="1524000"/>
          <a:ext cx="8377543" cy="279197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00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9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8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755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bg1"/>
                          </a:solidFill>
                        </a:rPr>
                        <a:t>Rank</a:t>
                      </a:r>
                    </a:p>
                  </a:txBody>
                  <a:tcPr marL="118063" marR="118063" marT="59031" marB="5903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bg1"/>
                          </a:solidFill>
                        </a:rPr>
                        <a:t>Journal Name</a:t>
                      </a:r>
                    </a:p>
                  </a:txBody>
                  <a:tcPr marL="118063" marR="118063" marT="59031" marB="5903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chemeClr val="bg1"/>
                          </a:solidFill>
                        </a:rPr>
                        <a:t>EBSCO</a:t>
                      </a:r>
                    </a:p>
                  </a:txBody>
                  <a:tcPr marL="118063" marR="118063" marT="59031" marB="5903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0396"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118063" marR="118063" marT="59031" marB="5903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i="1" baseline="0" dirty="0">
                          <a:solidFill>
                            <a:srgbClr val="FFFFFF"/>
                          </a:solidFill>
                          <a:latin typeface="+mn-lt"/>
                        </a:rPr>
                        <a:t>Journal of Marketing</a:t>
                      </a:r>
                    </a:p>
                  </a:txBody>
                  <a:tcPr marL="118063" marR="118063" marT="59031" marB="5903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Full Text with</a:t>
                      </a:r>
                      <a:br>
                        <a:rPr lang="en-US" sz="2100" b="1" baseline="0" dirty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2100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NO Embargo</a:t>
                      </a:r>
                    </a:p>
                  </a:txBody>
                  <a:tcPr marL="118063" marR="118063" marT="59031" marB="5903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0396"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L="118063" marR="118063" marT="59031" marB="5903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i="1" baseline="0" dirty="0">
                          <a:solidFill>
                            <a:srgbClr val="FFFFFF"/>
                          </a:solidFill>
                          <a:latin typeface="+mn-lt"/>
                        </a:rPr>
                        <a:t>Journal of Marketing Research </a:t>
                      </a:r>
                      <a:r>
                        <a:rPr lang="en-US" sz="2100" i="0" baseline="0" dirty="0">
                          <a:solidFill>
                            <a:srgbClr val="FFFFFF"/>
                          </a:solidFill>
                          <a:latin typeface="+mn-lt"/>
                        </a:rPr>
                        <a:t>(JMR)</a:t>
                      </a:r>
                      <a:endParaRPr lang="en-US" sz="2100" i="1" baseline="0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118063" marR="118063" marT="59031" marB="5903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Full Text with</a:t>
                      </a:r>
                      <a:br>
                        <a:rPr lang="en-US" sz="2100" b="1" baseline="0" dirty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2100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NO Embargo</a:t>
                      </a:r>
                    </a:p>
                  </a:txBody>
                  <a:tcPr marL="118063" marR="118063" marT="59031" marB="5903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0396"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L="118063" marR="118063" marT="59031" marB="5903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i="1" baseline="0" dirty="0">
                          <a:solidFill>
                            <a:srgbClr val="FFFFFF"/>
                          </a:solidFill>
                          <a:latin typeface="+mn-lt"/>
                        </a:rPr>
                        <a:t>Journal of Consumer Research</a:t>
                      </a:r>
                    </a:p>
                  </a:txBody>
                  <a:tcPr marL="118063" marR="118063" marT="59031" marB="5903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Full Text with</a:t>
                      </a:r>
                      <a:br>
                        <a:rPr lang="en-US" sz="2100" b="1" baseline="0" dirty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2100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NO Embargo</a:t>
                      </a:r>
                    </a:p>
                  </a:txBody>
                  <a:tcPr marL="118063" marR="118063" marT="59031" marB="5903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 Placeholder 7"/>
          <p:cNvSpPr txBox="1">
            <a:spLocks/>
          </p:cNvSpPr>
          <p:nvPr/>
        </p:nvSpPr>
        <p:spPr>
          <a:xfrm>
            <a:off x="5417048" y="4705575"/>
            <a:ext cx="1749065" cy="27392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Figures as of January 2017</a:t>
            </a:r>
          </a:p>
        </p:txBody>
      </p:sp>
    </p:spTree>
    <p:extLst>
      <p:ext uri="{BB962C8B-B14F-4D97-AF65-F5344CB8AC3E}">
        <p14:creationId xmlns:p14="http://schemas.microsoft.com/office/powerpoint/2010/main" val="330076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itle 3">
            <a:extLst>
              <a:ext uri="{FF2B5EF4-FFF2-40B4-BE49-F238E27FC236}">
                <a16:creationId xmlns:a16="http://schemas.microsoft.com/office/drawing/2014/main" id="{B39F4B53-D5B3-4430-9889-17A319416F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419600" y="1219200"/>
            <a:ext cx="3578225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z="2000" b="1" dirty="0">
                <a:solidFill>
                  <a:srgbClr val="8064A2"/>
                </a:solidFill>
              </a:rPr>
              <a:t>MIS Journals Ranked</a:t>
            </a:r>
            <a:endParaRPr lang="en-US" altLang="zh-CN" sz="2000" dirty="0">
              <a:solidFill>
                <a:srgbClr val="8064A2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89E6448-A859-44DE-88F0-341E426B1E0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97182" y="2036618"/>
          <a:ext cx="8797636" cy="376843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15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5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6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62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900" dirty="0">
                          <a:solidFill>
                            <a:schemeClr val="bg1"/>
                          </a:solidFill>
                        </a:rPr>
                        <a:t>Rank</a:t>
                      </a:r>
                    </a:p>
                  </a:txBody>
                  <a:tcPr marL="107987" marR="107987" marT="54001" marB="540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900" dirty="0">
                          <a:solidFill>
                            <a:schemeClr val="bg1"/>
                          </a:solidFill>
                        </a:rPr>
                        <a:t>Journal Name</a:t>
                      </a:r>
                    </a:p>
                  </a:txBody>
                  <a:tcPr marL="107987" marR="107987" marT="54001" marB="540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900" b="1" dirty="0">
                          <a:solidFill>
                            <a:schemeClr val="bg1"/>
                          </a:solidFill>
                        </a:rPr>
                        <a:t>EBSCO</a:t>
                      </a:r>
                    </a:p>
                  </a:txBody>
                  <a:tcPr marL="107987" marR="107987" marT="54001" marB="540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900" b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107987" marR="107987" marT="54001" marB="540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i="1" baseline="0" dirty="0">
                          <a:solidFill>
                            <a:srgbClr val="FFFFFF"/>
                          </a:solidFill>
                          <a:latin typeface="+mn-lt"/>
                        </a:rPr>
                        <a:t>MIS Quarterly</a:t>
                      </a:r>
                    </a:p>
                  </a:txBody>
                  <a:tcPr marL="107987" marR="107987" marT="54001" marB="540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baseline="0" dirty="0">
                          <a:solidFill>
                            <a:schemeClr val="bg1"/>
                          </a:solidFill>
                          <a:latin typeface="Arial"/>
                        </a:rPr>
                        <a:t>Full Text with</a:t>
                      </a:r>
                      <a:br>
                        <a:rPr lang="en-US" sz="1900" b="1" baseline="0" dirty="0">
                          <a:solidFill>
                            <a:schemeClr val="bg1"/>
                          </a:solidFill>
                          <a:latin typeface="Arial"/>
                        </a:rPr>
                      </a:br>
                      <a:r>
                        <a:rPr lang="en-US" sz="1900" b="1" baseline="0" dirty="0">
                          <a:solidFill>
                            <a:schemeClr val="bg1"/>
                          </a:solidFill>
                          <a:latin typeface="Arial"/>
                        </a:rPr>
                        <a:t>NO Embargo</a:t>
                      </a:r>
                    </a:p>
                  </a:txBody>
                  <a:tcPr marL="107987" marR="107987" marT="54001" marB="540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3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900" b="1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L="107987" marR="107987" marT="54001" marB="540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i="1" baseline="0" dirty="0">
                          <a:solidFill>
                            <a:srgbClr val="FFFFFF"/>
                          </a:solidFill>
                          <a:latin typeface="+mn-lt"/>
                        </a:rPr>
                        <a:t>Communications of the ACM</a:t>
                      </a:r>
                    </a:p>
                  </a:txBody>
                  <a:tcPr marL="107987" marR="107987" marT="54001" marB="540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baseline="0" dirty="0">
                          <a:solidFill>
                            <a:schemeClr val="bg1"/>
                          </a:solidFill>
                          <a:latin typeface="Arial"/>
                        </a:rPr>
                        <a:t>Full Text with</a:t>
                      </a:r>
                      <a:br>
                        <a:rPr lang="en-US" sz="1900" b="1" baseline="0" dirty="0">
                          <a:solidFill>
                            <a:schemeClr val="bg1"/>
                          </a:solidFill>
                          <a:latin typeface="Arial"/>
                        </a:rPr>
                      </a:br>
                      <a:r>
                        <a:rPr lang="en-US" sz="1900" b="1" baseline="0" dirty="0">
                          <a:solidFill>
                            <a:schemeClr val="bg1"/>
                          </a:solidFill>
                          <a:latin typeface="Arial"/>
                        </a:rPr>
                        <a:t>NO Embargo</a:t>
                      </a:r>
                    </a:p>
                  </a:txBody>
                  <a:tcPr marL="107987" marR="107987" marT="54001" marB="540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900" b="1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L="107987" marR="107987" marT="54001" marB="540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i="1" baseline="0" dirty="0">
                          <a:solidFill>
                            <a:srgbClr val="FFFFFF"/>
                          </a:solidFill>
                          <a:latin typeface="+mn-lt"/>
                        </a:rPr>
                        <a:t>Information Systems Research</a:t>
                      </a:r>
                    </a:p>
                  </a:txBody>
                  <a:tcPr marL="107987" marR="107987" marT="54001" marB="540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baseline="0" dirty="0">
                          <a:solidFill>
                            <a:schemeClr val="bg1"/>
                          </a:solidFill>
                          <a:latin typeface="Arial"/>
                        </a:rPr>
                        <a:t>Embargoed</a:t>
                      </a:r>
                    </a:p>
                    <a:p>
                      <a:pPr algn="ctr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baseline="0" dirty="0">
                          <a:solidFill>
                            <a:schemeClr val="bg1"/>
                          </a:solidFill>
                          <a:latin typeface="Arial"/>
                        </a:rPr>
                        <a:t>Full Text</a:t>
                      </a:r>
                    </a:p>
                  </a:txBody>
                  <a:tcPr marL="107987" marR="107987" marT="54001" marB="540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A1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3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900" b="1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107987" marR="107987" marT="54001" marB="540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i="1" baseline="0" dirty="0">
                          <a:solidFill>
                            <a:srgbClr val="FFFFFF"/>
                          </a:solidFill>
                          <a:latin typeface="+mn-lt"/>
                        </a:rPr>
                        <a:t>Journal of Management Information Systems</a:t>
                      </a:r>
                    </a:p>
                  </a:txBody>
                  <a:tcPr marL="107987" marR="107987" marT="54001" marB="540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Full Text with</a:t>
                      </a:r>
                      <a:br>
                        <a:rPr lang="en-US" sz="1900" b="1" baseline="0" dirty="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r>
                        <a:rPr lang="en-US" sz="19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NO Embargo</a:t>
                      </a:r>
                    </a:p>
                  </a:txBody>
                  <a:tcPr marL="107987" marR="107987" marT="54001" marB="540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7709542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itle 3">
            <a:extLst>
              <a:ext uri="{FF2B5EF4-FFF2-40B4-BE49-F238E27FC236}">
                <a16:creationId xmlns:a16="http://schemas.microsoft.com/office/drawing/2014/main" id="{9E45F059-7EAA-4D2C-833A-5DE9AC2D97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813300" y="685800"/>
            <a:ext cx="4922838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z="2000" b="1">
                <a:solidFill>
                  <a:srgbClr val="8064A2"/>
                </a:solidFill>
              </a:rPr>
              <a:t>Top Accounting Journals</a:t>
            </a:r>
            <a:endParaRPr lang="en-US" altLang="zh-CN" sz="2000">
              <a:solidFill>
                <a:srgbClr val="8064A2"/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707B8A2-FD38-48A3-9FF2-5E6900916D65}"/>
              </a:ext>
            </a:extLst>
          </p:cNvPr>
          <p:cNvGraphicFramePr>
            <a:graphicFrameLocks noGrp="1"/>
          </p:cNvGraphicFramePr>
          <p:nvPr/>
        </p:nvGraphicFramePr>
        <p:xfrm>
          <a:off x="2438400" y="1219200"/>
          <a:ext cx="7543800" cy="5216522"/>
        </p:xfrm>
        <a:graphic>
          <a:graphicData uri="http://schemas.openxmlformats.org/drawingml/2006/table">
            <a:tbl>
              <a:tblPr/>
              <a:tblGrid>
                <a:gridCol w="692150">
                  <a:extLst>
                    <a:ext uri="{9D8B030D-6E8A-4147-A177-3AD203B41FA5}">
                      <a16:colId xmlns:a16="http://schemas.microsoft.com/office/drawing/2014/main" val="3731374970"/>
                    </a:ext>
                  </a:extLst>
                </a:gridCol>
                <a:gridCol w="3575050">
                  <a:extLst>
                    <a:ext uri="{9D8B030D-6E8A-4147-A177-3AD203B41FA5}">
                      <a16:colId xmlns:a16="http://schemas.microsoft.com/office/drawing/2014/main" val="2257151308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4059423993"/>
                    </a:ext>
                  </a:extLst>
                </a:gridCol>
              </a:tblGrid>
              <a:tr h="67663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Rank</a:t>
                      </a:r>
                    </a:p>
                  </a:txBody>
                  <a:tcPr marL="100571" marR="100571" marT="50281" marB="5028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Journal Name</a:t>
                      </a:r>
                    </a:p>
                  </a:txBody>
                  <a:tcPr marL="100571" marR="100571" marT="50281" marB="5028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EBSCO</a:t>
                      </a:r>
                      <a:r>
                        <a:rPr kumimoji="0" lang="en-US" altLang="zh-CN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br>
                        <a:rPr kumimoji="0" lang="en-US" altLang="zh-CN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</a:b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0571" marR="100571" marT="50281" marB="5028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645779"/>
                  </a:ext>
                </a:extLst>
              </a:tr>
              <a:tr h="412717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100571" marR="100571" marT="50281" marB="5028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Accounting Review</a:t>
                      </a:r>
                    </a:p>
                  </a:txBody>
                  <a:tcPr marL="100571" marR="100571" marT="50281" marB="5028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Full Text NO Embargo</a:t>
                      </a:r>
                    </a:p>
                  </a:txBody>
                  <a:tcPr marL="100571" marR="100571" marT="50281" marB="5028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238102"/>
                  </a:ext>
                </a:extLst>
              </a:tr>
              <a:tr h="412717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100571" marR="100571" marT="50281" marB="5028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Accounting, Organizations &amp; Society</a:t>
                      </a:r>
                    </a:p>
                  </a:txBody>
                  <a:tcPr marL="100571" marR="100571" marT="50281" marB="5028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No Ongoing Full Text</a:t>
                      </a:r>
                    </a:p>
                  </a:txBody>
                  <a:tcPr marL="100571" marR="100571" marT="50281" marB="5028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B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891034"/>
                  </a:ext>
                </a:extLst>
              </a:tr>
              <a:tr h="412717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100571" marR="100571" marT="50281" marB="5028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Journal of Accounting &amp; Economics</a:t>
                      </a:r>
                    </a:p>
                  </a:txBody>
                  <a:tcPr marL="100571" marR="100571" marT="50281" marB="5028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No Ongoing Full Text</a:t>
                      </a:r>
                    </a:p>
                  </a:txBody>
                  <a:tcPr marL="100571" marR="100571" marT="50281" marB="5028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B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237551"/>
                  </a:ext>
                </a:extLst>
              </a:tr>
              <a:tr h="412717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100571" marR="100571" marT="50281" marB="5028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Review of Accounting Studies</a:t>
                      </a:r>
                    </a:p>
                  </a:txBody>
                  <a:tcPr marL="100571" marR="100571" marT="50281" marB="5028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Embargoed Full Text</a:t>
                      </a:r>
                    </a:p>
                  </a:txBody>
                  <a:tcPr marL="100571" marR="100571" marT="50281" marB="5028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A1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715432"/>
                  </a:ext>
                </a:extLst>
              </a:tr>
              <a:tr h="412717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A-</a:t>
                      </a:r>
                    </a:p>
                  </a:txBody>
                  <a:tcPr marL="100571" marR="100571" marT="50281" marB="5028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Accounting Horizons</a:t>
                      </a:r>
                    </a:p>
                  </a:txBody>
                  <a:tcPr marL="100571" marR="100571" marT="50281" marB="5028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Full Text NO Embargo</a:t>
                      </a:r>
                    </a:p>
                  </a:txBody>
                  <a:tcPr marL="100571" marR="100571" marT="50281" marB="5028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03105"/>
                  </a:ext>
                </a:extLst>
              </a:tr>
              <a:tr h="412717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A-</a:t>
                      </a:r>
                    </a:p>
                  </a:txBody>
                  <a:tcPr marL="100571" marR="100571" marT="50281" marB="5028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Auditing: A Journal of Practice &amp; Theory</a:t>
                      </a:r>
                    </a:p>
                  </a:txBody>
                  <a:tcPr marL="100571" marR="100571" marT="50281" marB="5028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Full Text NO Embargo</a:t>
                      </a:r>
                    </a:p>
                  </a:txBody>
                  <a:tcPr marL="100571" marR="100571" marT="50281" marB="5028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180611"/>
                  </a:ext>
                </a:extLst>
              </a:tr>
              <a:tr h="412717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A-</a:t>
                      </a:r>
                    </a:p>
                  </a:txBody>
                  <a:tcPr marL="100571" marR="100571" marT="50281" marB="5028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Behavioral Research in Accounting</a:t>
                      </a:r>
                    </a:p>
                  </a:txBody>
                  <a:tcPr marL="100571" marR="100571" marT="50281" marB="5028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Full Text NO Embargo</a:t>
                      </a:r>
                    </a:p>
                  </a:txBody>
                  <a:tcPr marL="100571" marR="100571" marT="50281" marB="5028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719959"/>
                  </a:ext>
                </a:extLst>
              </a:tr>
              <a:tr h="412717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A-</a:t>
                      </a:r>
                    </a:p>
                  </a:txBody>
                  <a:tcPr marL="100571" marR="100571" marT="50281" marB="5028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Journal of Accounting &amp; Public Policy</a:t>
                      </a:r>
                    </a:p>
                  </a:txBody>
                  <a:tcPr marL="100571" marR="100571" marT="50281" marB="5028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No Ongoing Full Text</a:t>
                      </a:r>
                    </a:p>
                  </a:txBody>
                  <a:tcPr marL="100571" marR="100571" marT="50281" marB="5028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B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705512"/>
                  </a:ext>
                </a:extLst>
              </a:tr>
              <a:tr h="412717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A-</a:t>
                      </a:r>
                    </a:p>
                  </a:txBody>
                  <a:tcPr marL="100571" marR="100571" marT="50281" marB="5028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Journal of Accounting, Auditing &amp; Finance</a:t>
                      </a:r>
                    </a:p>
                  </a:txBody>
                  <a:tcPr marL="100571" marR="100571" marT="50281" marB="5028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Full Text NO Embargo</a:t>
                      </a:r>
                    </a:p>
                  </a:txBody>
                  <a:tcPr marL="100571" marR="100571" marT="50281" marB="5028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444865"/>
                  </a:ext>
                </a:extLst>
              </a:tr>
              <a:tr h="412717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A-</a:t>
                      </a:r>
                    </a:p>
                  </a:txBody>
                  <a:tcPr marL="100571" marR="100571" marT="50281" marB="5028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Journal of Management Accounting Research</a:t>
                      </a:r>
                    </a:p>
                  </a:txBody>
                  <a:tcPr marL="100571" marR="100571" marT="50281" marB="5028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Full Text NO Embargo</a:t>
                      </a:r>
                    </a:p>
                  </a:txBody>
                  <a:tcPr marL="100571" marR="100571" marT="50281" marB="5028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292537"/>
                  </a:ext>
                </a:extLst>
              </a:tr>
              <a:tr h="412717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A-</a:t>
                      </a:r>
                    </a:p>
                  </a:txBody>
                  <a:tcPr marL="100571" marR="100571" marT="50281" marB="5028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Journal of the American Taxation Association</a:t>
                      </a:r>
                    </a:p>
                  </a:txBody>
                  <a:tcPr marL="100571" marR="100571" marT="50281" marB="5028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Full Text NO Embargo</a:t>
                      </a:r>
                    </a:p>
                  </a:txBody>
                  <a:tcPr marL="100571" marR="100571" marT="50281" marB="5028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383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9190847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9D613E-DB59-4D18-8640-355062A64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528639"/>
            <a:ext cx="7954963" cy="415925"/>
          </a:xfrm>
        </p:spPr>
        <p:txBody>
          <a:bodyPr/>
          <a:lstStyle/>
          <a:p>
            <a:pPr>
              <a:defRPr/>
            </a:pPr>
            <a:r>
              <a:rPr lang="en-US" sz="2000" b="1" dirty="0"/>
              <a:t>Top Academic Business Journals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0FABB38-CD5D-47A4-BA45-2B457256232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57808" y="1143000"/>
          <a:ext cx="8378357" cy="5135563"/>
        </p:xfrm>
        <a:graphic>
          <a:graphicData uri="http://schemas.openxmlformats.org/drawingml/2006/table">
            <a:tbl>
              <a:tblPr/>
              <a:tblGrid>
                <a:gridCol w="684371">
                  <a:extLst>
                    <a:ext uri="{9D8B030D-6E8A-4147-A177-3AD203B41FA5}">
                      <a16:colId xmlns:a16="http://schemas.microsoft.com/office/drawing/2014/main" val="3500230213"/>
                    </a:ext>
                  </a:extLst>
                </a:gridCol>
                <a:gridCol w="2974248">
                  <a:extLst>
                    <a:ext uri="{9D8B030D-6E8A-4147-A177-3AD203B41FA5}">
                      <a16:colId xmlns:a16="http://schemas.microsoft.com/office/drawing/2014/main" val="1278383825"/>
                    </a:ext>
                  </a:extLst>
                </a:gridCol>
                <a:gridCol w="4719738">
                  <a:extLst>
                    <a:ext uri="{9D8B030D-6E8A-4147-A177-3AD203B41FA5}">
                      <a16:colId xmlns:a16="http://schemas.microsoft.com/office/drawing/2014/main" val="3470731082"/>
                    </a:ext>
                  </a:extLst>
                </a:gridCol>
              </a:tblGrid>
              <a:tr h="569836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Rank</a:t>
                      </a:r>
                    </a:p>
                  </a:txBody>
                  <a:tcPr marL="99545" marR="99545" marT="49776" marB="497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Journal Name</a:t>
                      </a:r>
                    </a:p>
                  </a:txBody>
                  <a:tcPr marL="99545" marR="99545" marT="49776" marB="497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EBSCO</a:t>
                      </a:r>
                      <a:br>
                        <a:rPr kumimoji="0" lang="en-US" altLang="zh-CN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</a:br>
                      <a:r>
                        <a:rPr kumimoji="0" lang="en-US" altLang="zh-CN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Full Text Coverage</a:t>
                      </a:r>
                    </a:p>
                  </a:txBody>
                  <a:tcPr marL="99545" marR="99545" marT="49776" marB="497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521586"/>
                  </a:ext>
                </a:extLst>
              </a:tr>
              <a:tr h="52714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9545" marR="99545" marT="49776" marB="497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Academy of Management Journal</a:t>
                      </a:r>
                    </a:p>
                  </a:txBody>
                  <a:tcPr marL="99545" marR="99545" marT="49776" marB="497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Full Text with NO Embargo</a:t>
                      </a:r>
                    </a:p>
                  </a:txBody>
                  <a:tcPr marL="99545" marR="99545" marT="49776" marB="497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56249"/>
                  </a:ext>
                </a:extLst>
              </a:tr>
              <a:tr h="49775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9545" marR="99545" marT="49776" marB="497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Strategic Management Journal</a:t>
                      </a:r>
                    </a:p>
                  </a:txBody>
                  <a:tcPr marL="99545" marR="99545" marT="49776" marB="497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No Ongoing Full Text</a:t>
                      </a:r>
                    </a:p>
                  </a:txBody>
                  <a:tcPr marL="99545" marR="99545" marT="49776" marB="497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B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724855"/>
                  </a:ext>
                </a:extLst>
              </a:tr>
              <a:tr h="569836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9545" marR="99545" marT="49776" marB="497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Journal of Marketing Research </a:t>
                      </a:r>
                      <a:r>
                        <a:rPr kumimoji="0" lang="en-US" altLang="zh-CN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(JMR)</a:t>
                      </a:r>
                      <a:endParaRPr kumimoji="0" lang="en-US" altLang="zh-CN" sz="1500" b="0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9545" marR="99545" marT="49776" marB="497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Full Text with NO Embargo</a:t>
                      </a:r>
                    </a:p>
                  </a:txBody>
                  <a:tcPr marL="99545" marR="99545" marT="49776" marB="497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365089"/>
                  </a:ext>
                </a:extLst>
              </a:tr>
              <a:tr h="49775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9545" marR="99545" marT="49776" marB="497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Academy of Management Review</a:t>
                      </a:r>
                    </a:p>
                  </a:txBody>
                  <a:tcPr marL="99545" marR="99545" marT="49776" marB="497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Full Text with NO Embargo</a:t>
                      </a:r>
                    </a:p>
                  </a:txBody>
                  <a:tcPr marL="99545" marR="99545" marT="49776" marB="497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873045"/>
                  </a:ext>
                </a:extLst>
              </a:tr>
              <a:tr h="49775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9545" marR="99545" marT="49776" marB="497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Journal of Business Ethics</a:t>
                      </a:r>
                    </a:p>
                  </a:txBody>
                  <a:tcPr marL="99545" marR="99545" marT="49776" marB="497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Full Text with NO Embargo</a:t>
                      </a:r>
                    </a:p>
                  </a:txBody>
                  <a:tcPr marL="99545" marR="99545" marT="49776" marB="497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352512"/>
                  </a:ext>
                </a:extLst>
              </a:tr>
              <a:tr h="49775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9545" marR="99545" marT="49776" marB="497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Journal of Marketing</a:t>
                      </a:r>
                    </a:p>
                  </a:txBody>
                  <a:tcPr marL="99545" marR="99545" marT="49776" marB="497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Full Text with NO Embargo</a:t>
                      </a:r>
                    </a:p>
                  </a:txBody>
                  <a:tcPr marL="99545" marR="99545" marT="49776" marB="497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28324"/>
                  </a:ext>
                </a:extLst>
              </a:tr>
              <a:tr h="49775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9545" marR="99545" marT="49776" marB="497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Journal of Consumer Research</a:t>
                      </a:r>
                    </a:p>
                  </a:txBody>
                  <a:tcPr marL="74658" marR="746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Full Text with NO Embargo</a:t>
                      </a:r>
                    </a:p>
                  </a:txBody>
                  <a:tcPr marL="74658" marR="746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292289"/>
                  </a:ext>
                </a:extLst>
              </a:tr>
              <a:tr h="49775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9545" marR="99545" marT="49776" marB="497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Journal of Management Studies</a:t>
                      </a:r>
                    </a:p>
                  </a:txBody>
                  <a:tcPr marL="74658" marR="746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No Ongoing Full Text</a:t>
                      </a:r>
                      <a:endParaRPr kumimoji="0" lang="en-US" altLang="zh-CN" sz="15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74658" marR="746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B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047744"/>
                  </a:ext>
                </a:extLst>
              </a:tr>
              <a:tr h="48220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9545" marR="99545" marT="49776" marB="497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Marketing Science</a:t>
                      </a:r>
                    </a:p>
                  </a:txBody>
                  <a:tcPr marL="74658" marR="746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Embargoed Full Text</a:t>
                      </a:r>
                      <a:endParaRPr kumimoji="0" lang="en-US" altLang="zh-CN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74658" marR="746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9C0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944438"/>
                  </a:ext>
                </a:extLst>
              </a:tr>
            </a:tbl>
          </a:graphicData>
        </a:graphic>
      </p:graphicFrame>
      <p:sp>
        <p:nvSpPr>
          <p:cNvPr id="147505" name="Text Placeholder 7">
            <a:extLst>
              <a:ext uri="{FF2B5EF4-FFF2-40B4-BE49-F238E27FC236}">
                <a16:creationId xmlns:a16="http://schemas.microsoft.com/office/drawing/2014/main" id="{7AB4D838-531C-4F9A-81ED-773A9849F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6278563"/>
            <a:ext cx="36496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Figures as of December 2017</a:t>
            </a:r>
          </a:p>
        </p:txBody>
      </p:sp>
    </p:spTree>
    <p:extLst>
      <p:ext uri="{BB962C8B-B14F-4D97-AF65-F5344CB8AC3E}">
        <p14:creationId xmlns:p14="http://schemas.microsoft.com/office/powerpoint/2010/main" val="257555047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3"/>
          <p:cNvSpPr>
            <a:spLocks noChangeArrowheads="1"/>
          </p:cNvSpPr>
          <p:nvPr/>
        </p:nvSpPr>
        <p:spPr bwMode="auto">
          <a:xfrm>
            <a:off x="3810000" y="2209800"/>
            <a:ext cx="52959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l" defTabSz="457200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高级检索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342900" marR="0" lvl="0" indent="-342900" algn="l" defTabSz="457200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CN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布尔逻辑和检索技巧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342900" marR="0" lvl="0" indent="-342900" algn="l" defTabSz="457200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新建文件夹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342900" marR="0" lvl="0" indent="-342900" algn="l" defTabSz="457200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出版物检索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&amp;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设置期刊提醒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6068" name="Title 1"/>
          <p:cNvSpPr>
            <a:spLocks noGrp="1"/>
          </p:cNvSpPr>
          <p:nvPr>
            <p:ph type="title"/>
          </p:nvPr>
        </p:nvSpPr>
        <p:spPr>
          <a:xfrm>
            <a:off x="2514600" y="1219200"/>
            <a:ext cx="6858000" cy="5715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CN" altLang="en-US" sz="2400" b="1" dirty="0">
                <a:latin typeface="等线" panose="02010600030101010101" pitchFamily="2" charset="-122"/>
                <a:ea typeface="等线" panose="02010600030101010101" pitchFamily="2" charset="-122"/>
              </a:rPr>
              <a:t>第二部分： 上机操作演示 </a:t>
            </a:r>
            <a:br>
              <a:rPr lang="en-US" altLang="zh-CN" sz="2400" dirty="0"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2400" dirty="0">
                <a:latin typeface="等线" panose="02010600030101010101" pitchFamily="2" charset="-122"/>
                <a:ea typeface="等线" panose="02010600030101010101" pitchFamily="2" charset="-122"/>
              </a:rPr>
              <a:t>          </a:t>
            </a:r>
            <a:endParaRPr lang="zh-CN" altLang="en-US" sz="24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6443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1"/>
          <p:cNvSpPr>
            <a:spLocks noGrp="1"/>
          </p:cNvSpPr>
          <p:nvPr>
            <p:ph type="title"/>
          </p:nvPr>
        </p:nvSpPr>
        <p:spPr>
          <a:xfrm>
            <a:off x="1589875" y="1338186"/>
            <a:ext cx="9144000" cy="762000"/>
          </a:xfrm>
        </p:spPr>
        <p:txBody>
          <a:bodyPr/>
          <a:lstStyle/>
          <a:p>
            <a:r>
              <a:rPr lang="zh-CN" altLang="en-US" dirty="0">
                <a:ea typeface="宋体" panose="02010600030101010101" pitchFamily="2" charset="-122"/>
              </a:rPr>
              <a:t>如何进入</a:t>
            </a:r>
            <a:r>
              <a:rPr lang="en-US" altLang="zh-CN" dirty="0">
                <a:ea typeface="宋体" panose="02010600030101010101" pitchFamily="2" charset="-122"/>
              </a:rPr>
              <a:t>EBSCO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2728340"/>
            <a:ext cx="71423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一般在图书馆中找到点击“电子资源数据库”，找到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EBSCO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，点击链接即可进入选择数据页面，或者直接进入检索页面</a:t>
            </a:r>
          </a:p>
        </p:txBody>
      </p:sp>
    </p:spTree>
    <p:extLst>
      <p:ext uri="{BB962C8B-B14F-4D97-AF65-F5344CB8AC3E}">
        <p14:creationId xmlns:p14="http://schemas.microsoft.com/office/powerpoint/2010/main" val="418990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3AC725-A82E-4D7F-ADB1-2B71DC415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E2B01E0C-F492-407F-B520-F62D46673E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82" y="0"/>
            <a:ext cx="10801018" cy="6381005"/>
          </a:xfr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64AD06F-5D86-4C76-A743-BCB46C4C3179}"/>
              </a:ext>
            </a:extLst>
          </p:cNvPr>
          <p:cNvSpPr/>
          <p:nvPr/>
        </p:nvSpPr>
        <p:spPr>
          <a:xfrm>
            <a:off x="2895600" y="4904509"/>
            <a:ext cx="2119746" cy="4849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320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Content Placeholder 2"/>
          <p:cNvSpPr>
            <a:spLocks noGrp="1"/>
          </p:cNvSpPr>
          <p:nvPr>
            <p:ph idx="1"/>
          </p:nvPr>
        </p:nvSpPr>
        <p:spPr bwMode="auto">
          <a:xfrm>
            <a:off x="5867400" y="2581276"/>
            <a:ext cx="4572000" cy="305752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2000" dirty="0">
                <a:ea typeface="宋体" panose="02010600030101010101" pitchFamily="2" charset="-122"/>
              </a:rPr>
              <a:t>EBSCO was founded by</a:t>
            </a:r>
            <a:br>
              <a:rPr lang="en-US" altLang="zh-CN" sz="2000" dirty="0">
                <a:ea typeface="宋体" panose="02010600030101010101" pitchFamily="2" charset="-122"/>
              </a:rPr>
            </a:br>
            <a:r>
              <a:rPr lang="en-US" altLang="zh-CN" sz="2000" dirty="0">
                <a:solidFill>
                  <a:srgbClr val="C00000"/>
                </a:solidFill>
                <a:ea typeface="宋体" panose="02010600030101010101" pitchFamily="2" charset="-122"/>
              </a:rPr>
              <a:t>E</a:t>
            </a:r>
            <a:r>
              <a:rPr lang="en-US" altLang="zh-CN" sz="2000" dirty="0">
                <a:ea typeface="宋体" panose="02010600030101010101" pitchFamily="2" charset="-122"/>
              </a:rPr>
              <a:t>lton </a:t>
            </a:r>
            <a:r>
              <a:rPr lang="en-US" altLang="zh-CN" sz="2000" dirty="0">
                <a:solidFill>
                  <a:srgbClr val="00B050"/>
                </a:solidFill>
                <a:ea typeface="宋体" panose="02010600030101010101" pitchFamily="2" charset="-122"/>
              </a:rPr>
              <a:t>B</a:t>
            </a:r>
            <a:r>
              <a:rPr lang="en-US" altLang="zh-CN" sz="2000" dirty="0">
                <a:ea typeface="宋体" panose="02010600030101010101" pitchFamily="2" charset="-122"/>
              </a:rPr>
              <a:t>. </a:t>
            </a:r>
            <a:r>
              <a:rPr lang="en-US" altLang="zh-CN" sz="2000" dirty="0">
                <a:solidFill>
                  <a:schemeClr val="accent2"/>
                </a:solidFill>
                <a:ea typeface="宋体" panose="02010600030101010101" pitchFamily="2" charset="-122"/>
              </a:rPr>
              <a:t>S</a:t>
            </a:r>
            <a:r>
              <a:rPr lang="en-US" altLang="zh-CN" sz="2000" dirty="0">
                <a:ea typeface="宋体" panose="02010600030101010101" pitchFamily="2" charset="-122"/>
              </a:rPr>
              <a:t>tephens in 1944</a:t>
            </a:r>
          </a:p>
          <a:p>
            <a:pPr>
              <a:spcBef>
                <a:spcPts val="675"/>
              </a:spcBef>
            </a:pPr>
            <a:r>
              <a:rPr lang="en-US" altLang="zh-CN" sz="2000" b="1" dirty="0">
                <a:solidFill>
                  <a:srgbClr val="375C82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70+ years </a:t>
            </a:r>
            <a:r>
              <a:rPr lang="en-US" altLang="zh-CN" sz="2000" dirty="0">
                <a:solidFill>
                  <a:srgbClr val="373737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serving the information needs of institutions </a:t>
            </a:r>
          </a:p>
          <a:p>
            <a:pPr>
              <a:spcBef>
                <a:spcPts val="675"/>
              </a:spcBef>
            </a:pPr>
            <a:r>
              <a:rPr lang="en-US" altLang="zh-CN" sz="2000" dirty="0">
                <a:ea typeface="宋体" panose="02010600030101010101" pitchFamily="2" charset="-122"/>
              </a:rPr>
              <a:t>EBSCO Industries is among </a:t>
            </a:r>
            <a:r>
              <a:rPr lang="en-US" altLang="zh-CN" sz="2000" dirty="0">
                <a:solidFill>
                  <a:srgbClr val="262699"/>
                </a:solidFill>
                <a:ea typeface="宋体" panose="02010600030101010101" pitchFamily="2" charset="-122"/>
              </a:rPr>
              <a:t>Forbes Top 200 </a:t>
            </a:r>
            <a:r>
              <a:rPr lang="en-US" altLang="zh-CN" sz="2000" dirty="0">
                <a:ea typeface="宋体" panose="02010600030101010101" pitchFamily="2" charset="-122"/>
              </a:rPr>
              <a:t>Privately Held Companies</a:t>
            </a:r>
            <a:endParaRPr lang="en-US" altLang="zh-CN" sz="2000" dirty="0">
              <a:solidFill>
                <a:srgbClr val="373737"/>
              </a:solidFill>
              <a:ea typeface="宋体" panose="02010600030101010101" pitchFamily="2" charset="-122"/>
            </a:endParaRPr>
          </a:p>
          <a:p>
            <a:pPr>
              <a:spcBef>
                <a:spcPts val="675"/>
              </a:spcBef>
            </a:pPr>
            <a:r>
              <a:rPr lang="en-US" altLang="zh-CN" sz="2000" b="1" dirty="0">
                <a:solidFill>
                  <a:srgbClr val="375C82"/>
                </a:solidFill>
                <a:ea typeface="宋体" panose="02010600030101010101" pitchFamily="2" charset="-122"/>
              </a:rPr>
              <a:t>5,700 employees</a:t>
            </a:r>
          </a:p>
          <a:p>
            <a:pPr>
              <a:spcBef>
                <a:spcPts val="675"/>
              </a:spcBef>
            </a:pPr>
            <a:r>
              <a:rPr lang="en-US" altLang="zh-CN" sz="2000" b="1" dirty="0">
                <a:solidFill>
                  <a:srgbClr val="375C82"/>
                </a:solidFill>
                <a:ea typeface="宋体" panose="02010600030101010101" pitchFamily="2" charset="-122"/>
              </a:rPr>
              <a:t>1,100+ employees outside </a:t>
            </a:r>
            <a:r>
              <a:rPr lang="en-US" altLang="zh-CN" sz="2000" dirty="0">
                <a:solidFill>
                  <a:srgbClr val="373737"/>
                </a:solidFill>
                <a:ea typeface="宋体" panose="02010600030101010101" pitchFamily="2" charset="-122"/>
              </a:rPr>
              <a:t>the U.S</a:t>
            </a:r>
            <a:endParaRPr lang="en-US" altLang="zh-CN" sz="2000" dirty="0">
              <a:ea typeface="宋体" panose="02010600030101010101" pitchFamily="2" charset="-122"/>
            </a:endParaRPr>
          </a:p>
          <a:p>
            <a:pPr>
              <a:lnSpc>
                <a:spcPct val="80000"/>
              </a:lnSpc>
            </a:pPr>
            <a:endParaRPr lang="zh-CN" altLang="en-US" sz="2000" dirty="0">
              <a:ea typeface="宋体" panose="02010600030101010101" pitchFamily="2" charset="-122"/>
            </a:endParaRPr>
          </a:p>
        </p:txBody>
      </p:sp>
      <p:pic>
        <p:nvPicPr>
          <p:cNvPr id="111619" name="Picture 2" descr="C:\Users\JZ\Desktop\week 4\Riverside Building at dus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755106"/>
            <a:ext cx="3662717" cy="2807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0" name="Picture 3" descr="C:\Users\JZ\Desktop\week 4\EBSC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914400"/>
            <a:ext cx="559409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24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762000" y="2362200"/>
            <a:ext cx="10515600" cy="1023710"/>
          </a:xfrm>
        </p:spPr>
        <p:txBody>
          <a:bodyPr/>
          <a:lstStyle/>
          <a:p>
            <a:r>
              <a:rPr lang="zh-CN" altLang="en-US" dirty="0">
                <a:latin typeface="等线" panose="02010600030101010101" pitchFamily="2" charset="-122"/>
                <a:ea typeface="等线" panose="02010600030101010101" pitchFamily="2" charset="-122"/>
              </a:rPr>
              <a:t>高级检索</a:t>
            </a:r>
          </a:p>
        </p:txBody>
      </p:sp>
    </p:spTree>
    <p:extLst>
      <p:ext uri="{BB962C8B-B14F-4D97-AF65-F5344CB8AC3E}">
        <p14:creationId xmlns:p14="http://schemas.microsoft.com/office/powerpoint/2010/main" val="82494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0C5FDF-E595-4301-8FD4-2DD54BF20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5723"/>
            <a:ext cx="12192000" cy="5066553"/>
          </a:xfrm>
          <a:prstGeom prst="rect">
            <a:avLst/>
          </a:prstGeom>
        </p:spPr>
      </p:pic>
      <p:sp>
        <p:nvSpPr>
          <p:cNvPr id="5" name="Speech Bubble: Rectangle 16"/>
          <p:cNvSpPr>
            <a:spLocks noChangeArrowheads="1"/>
          </p:cNvSpPr>
          <p:nvPr/>
        </p:nvSpPr>
        <p:spPr bwMode="auto">
          <a:xfrm>
            <a:off x="10547299" y="1410569"/>
            <a:ext cx="1046163" cy="457200"/>
          </a:xfrm>
          <a:prstGeom prst="wedgeRectCallout">
            <a:avLst>
              <a:gd name="adj1" fmla="val 32265"/>
              <a:gd name="adj2" fmla="val -114965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使用帮助</a:t>
            </a:r>
          </a:p>
        </p:txBody>
      </p:sp>
      <p:sp>
        <p:nvSpPr>
          <p:cNvPr id="7" name="Speech Bubble: Rectangle 6"/>
          <p:cNvSpPr>
            <a:spLocks noChangeArrowheads="1"/>
          </p:cNvSpPr>
          <p:nvPr/>
        </p:nvSpPr>
        <p:spPr bwMode="auto">
          <a:xfrm>
            <a:off x="7882270" y="1313346"/>
            <a:ext cx="2133600" cy="685800"/>
          </a:xfrm>
          <a:prstGeom prst="wedgeRectCallout">
            <a:avLst>
              <a:gd name="adj1" fmla="val 32065"/>
              <a:gd name="adj2" fmla="val -69075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建立个人文件夹，长期保存文档等内容</a:t>
            </a:r>
          </a:p>
        </p:txBody>
      </p:sp>
      <p:sp>
        <p:nvSpPr>
          <p:cNvPr id="9" name="Speech Bubble: Rectangle 16"/>
          <p:cNvSpPr>
            <a:spLocks noChangeArrowheads="1"/>
          </p:cNvSpPr>
          <p:nvPr/>
        </p:nvSpPr>
        <p:spPr bwMode="auto">
          <a:xfrm>
            <a:off x="1392820" y="1837952"/>
            <a:ext cx="1295400" cy="457200"/>
          </a:xfrm>
          <a:prstGeom prst="wedgeRectCallout">
            <a:avLst>
              <a:gd name="adj1" fmla="val -30602"/>
              <a:gd name="adj2" fmla="val -209221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检索出版物</a:t>
            </a:r>
          </a:p>
        </p:txBody>
      </p:sp>
    </p:spTree>
    <p:extLst>
      <p:ext uri="{BB962C8B-B14F-4D97-AF65-F5344CB8AC3E}">
        <p14:creationId xmlns:p14="http://schemas.microsoft.com/office/powerpoint/2010/main" val="350005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4008620-A7C9-493D-B347-CD90C1C6B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64" y="0"/>
            <a:ext cx="9948672" cy="6858000"/>
          </a:xfrm>
          <a:prstGeom prst="rect">
            <a:avLst/>
          </a:prstGeom>
        </p:spPr>
      </p:pic>
      <p:grpSp>
        <p:nvGrpSpPr>
          <p:cNvPr id="130051" name="Group 5"/>
          <p:cNvGrpSpPr>
            <a:grpSpLocks/>
          </p:cNvGrpSpPr>
          <p:nvPr/>
        </p:nvGrpSpPr>
        <p:grpSpPr bwMode="auto">
          <a:xfrm>
            <a:off x="135672" y="1439574"/>
            <a:ext cx="1262348" cy="1109100"/>
            <a:chOff x="1752600" y="3048000"/>
            <a:chExt cx="1004888" cy="762000"/>
          </a:xfrm>
        </p:grpSpPr>
        <p:sp>
          <p:nvSpPr>
            <p:cNvPr id="130057" name="Speech Bubble: Rectangle 5"/>
            <p:cNvSpPr>
              <a:spLocks noChangeArrowheads="1"/>
            </p:cNvSpPr>
            <p:nvPr/>
          </p:nvSpPr>
          <p:spPr bwMode="auto">
            <a:xfrm>
              <a:off x="1752600" y="3048000"/>
              <a:ext cx="1004888" cy="762000"/>
            </a:xfrm>
            <a:prstGeom prst="wedgeRectCallout">
              <a:avLst>
                <a:gd name="adj1" fmla="val 99237"/>
                <a:gd name="adj2" fmla="val -64316"/>
              </a:avLst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pitchFamily="2" charset="-122"/>
                  <a:ea typeface="等线" panose="02010600030101010101" pitchFamily="2" charset="-122"/>
                  <a:cs typeface="+mn-cs"/>
                </a:rPr>
                <a:t>逻辑运算符</a:t>
              </a:r>
            </a:p>
          </p:txBody>
        </p:sp>
        <p:pic>
          <p:nvPicPr>
            <p:cNvPr id="130058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3352800"/>
              <a:ext cx="547688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0052" name="Speech Bubble: Rectangle 11"/>
          <p:cNvSpPr>
            <a:spLocks noChangeArrowheads="1"/>
          </p:cNvSpPr>
          <p:nvPr/>
        </p:nvSpPr>
        <p:spPr bwMode="auto">
          <a:xfrm>
            <a:off x="6858000" y="632640"/>
            <a:ext cx="1057277" cy="434160"/>
          </a:xfrm>
          <a:prstGeom prst="wedgeRectCallout">
            <a:avLst>
              <a:gd name="adj1" fmla="val -72611"/>
              <a:gd name="adj2" fmla="val -38764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查看帮助</a:t>
            </a:r>
          </a:p>
        </p:txBody>
      </p:sp>
      <p:sp>
        <p:nvSpPr>
          <p:cNvPr id="130053" name="Speech Bubble: Rectangle 9"/>
          <p:cNvSpPr>
            <a:spLocks noChangeArrowheads="1"/>
          </p:cNvSpPr>
          <p:nvPr/>
        </p:nvSpPr>
        <p:spPr bwMode="auto">
          <a:xfrm>
            <a:off x="4128516" y="1883214"/>
            <a:ext cx="1615279" cy="3004634"/>
          </a:xfrm>
          <a:prstGeom prst="wedgeRectCallout">
            <a:avLst>
              <a:gd name="adj1" fmla="val -14001"/>
              <a:gd name="adj2" fmla="val -63688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字段限制</a:t>
            </a:r>
          </a:p>
        </p:txBody>
      </p:sp>
      <p:sp>
        <p:nvSpPr>
          <p:cNvPr id="130054" name="Speech Bubble: Rectangle 8"/>
          <p:cNvSpPr>
            <a:spLocks noChangeArrowheads="1"/>
          </p:cNvSpPr>
          <p:nvPr/>
        </p:nvSpPr>
        <p:spPr bwMode="auto">
          <a:xfrm>
            <a:off x="7010400" y="1619216"/>
            <a:ext cx="2290176" cy="374908"/>
          </a:xfrm>
          <a:prstGeom prst="wedgeRectCallout">
            <a:avLst>
              <a:gd name="adj1" fmla="val -89771"/>
              <a:gd name="adj2" fmla="val -100226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添加检索框，最多</a:t>
            </a:r>
            <a:r>
              <a:rPr kumimoji="0" lang="en-US" altLang="zh-CN" sz="2400" b="1" i="0" u="none" strike="noStrike" kern="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12</a:t>
            </a:r>
            <a:r>
              <a:rPr kumimoji="0" lang="zh-CN" altLang="en-US" sz="2400" b="1" i="0" u="none" strike="noStrike" kern="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个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9473AE-A61B-4B28-8518-3369A12132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9795" y="2263445"/>
            <a:ext cx="1371600" cy="253715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2CDF67-6580-4A6E-B5A7-9D724E3066C3}"/>
              </a:ext>
            </a:extLst>
          </p:cNvPr>
          <p:cNvSpPr/>
          <p:nvPr/>
        </p:nvSpPr>
        <p:spPr>
          <a:xfrm>
            <a:off x="1110851" y="1699440"/>
            <a:ext cx="9709549" cy="51585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48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0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0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0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2" grpId="0" animBg="1"/>
      <p:bldP spid="130053" grpId="0" animBg="1"/>
      <p:bldP spid="130054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itle 1">
            <a:extLst>
              <a:ext uri="{FF2B5EF4-FFF2-40B4-BE49-F238E27FC236}">
                <a16:creationId xmlns:a16="http://schemas.microsoft.com/office/drawing/2014/main" id="{390BE385-27D0-4A06-A903-2383DE3998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>
                <a:latin typeface="Arial" panose="020B0604020202020204" pitchFamily="34" charset="0"/>
                <a:ea typeface="宋体" panose="02010600030101010101" pitchFamily="2" charset="-122"/>
              </a:rPr>
              <a:t>布尔逻辑运算符</a:t>
            </a:r>
            <a:endParaRPr lang="en-AU" altLang="zh-CN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6675" name="Content Placeholder 2">
            <a:extLst>
              <a:ext uri="{FF2B5EF4-FFF2-40B4-BE49-F238E27FC236}">
                <a16:creationId xmlns:a16="http://schemas.microsoft.com/office/drawing/2014/main" id="{19E4A704-D004-4AD0-9869-4E7CED24E7A4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371600" y="1600200"/>
            <a:ext cx="9144000" cy="464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AND </a:t>
            </a:r>
            <a:r>
              <a:rPr lang="zh-CN" altLang="en-US" sz="2000" b="1" dirty="0"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用于缩小检索范围，类似于“交集”概念</a:t>
            </a:r>
            <a:endParaRPr lang="en-US" altLang="zh-CN" sz="2000" dirty="0"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i="1" dirty="0">
                <a:solidFill>
                  <a:srgbClr val="00008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coffee </a:t>
            </a:r>
            <a:r>
              <a:rPr lang="en-US" altLang="zh-CN" sz="2000" i="1" u="sng" dirty="0">
                <a:solidFill>
                  <a:srgbClr val="00008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and</a:t>
            </a:r>
            <a:r>
              <a:rPr lang="en-US" altLang="zh-CN" sz="2000" i="1" dirty="0">
                <a:solidFill>
                  <a:srgbClr val="00008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 tea </a:t>
            </a:r>
            <a:r>
              <a:rPr lang="zh-CN" altLang="en-US" sz="2000" dirty="0">
                <a:solidFill>
                  <a:srgbClr val="00008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检索到的结果中既包含</a:t>
            </a:r>
            <a:r>
              <a:rPr lang="en-US" altLang="zh-CN" sz="2000" i="1" dirty="0">
                <a:solidFill>
                  <a:srgbClr val="00008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coffee</a:t>
            </a:r>
            <a:r>
              <a:rPr lang="zh-CN" altLang="en-US" sz="2000" i="1" dirty="0">
                <a:solidFill>
                  <a:srgbClr val="00008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lang="zh-CN" altLang="en-US" sz="2000" dirty="0">
                <a:solidFill>
                  <a:srgbClr val="00008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也包含</a:t>
            </a:r>
            <a:r>
              <a:rPr lang="en-US" altLang="zh-CN" sz="2000" i="1" dirty="0">
                <a:solidFill>
                  <a:srgbClr val="00008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tea</a:t>
            </a:r>
            <a:r>
              <a:rPr lang="zh-CN" altLang="en-US" sz="2000" i="1" dirty="0">
                <a:solidFill>
                  <a:srgbClr val="00008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。</a:t>
            </a:r>
            <a:endParaRPr lang="en-US" altLang="en-US" sz="2000" dirty="0"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OR</a:t>
            </a:r>
            <a:r>
              <a:rPr lang="en-US" altLang="zh-CN" sz="2000" dirty="0"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lang="zh-CN" altLang="en-US" sz="2000" b="1" dirty="0"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用于扩大检索范围，类似于“并集”概念</a:t>
            </a:r>
            <a:endParaRPr lang="en-US" altLang="zh-CN" sz="2000" b="1" dirty="0"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i="1" dirty="0">
                <a:solidFill>
                  <a:srgbClr val="00008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college </a:t>
            </a:r>
            <a:r>
              <a:rPr lang="en-US" altLang="zh-CN" sz="2000" i="1" u="sng" dirty="0">
                <a:solidFill>
                  <a:srgbClr val="00008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or</a:t>
            </a:r>
            <a:r>
              <a:rPr lang="en-US" altLang="zh-CN" sz="2000" i="1" dirty="0">
                <a:solidFill>
                  <a:srgbClr val="00008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 university  </a:t>
            </a:r>
            <a:r>
              <a:rPr lang="zh-CN" altLang="en-US" sz="2000" dirty="0">
                <a:solidFill>
                  <a:srgbClr val="00008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检索的结果中或者包含</a:t>
            </a:r>
            <a:r>
              <a:rPr lang="en-US" altLang="zh-CN" sz="2000" dirty="0">
                <a:solidFill>
                  <a:srgbClr val="00008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college </a:t>
            </a:r>
            <a:r>
              <a:rPr lang="zh-CN" altLang="en-US" sz="2000" dirty="0">
                <a:solidFill>
                  <a:srgbClr val="00008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，或者包含</a:t>
            </a:r>
            <a:r>
              <a:rPr lang="en-US" altLang="zh-CN" sz="2000" dirty="0">
                <a:solidFill>
                  <a:srgbClr val="00008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university</a:t>
            </a:r>
            <a:r>
              <a:rPr lang="zh-CN" altLang="en-US" sz="2000" dirty="0">
                <a:solidFill>
                  <a:srgbClr val="00008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。</a:t>
            </a:r>
            <a:endParaRPr lang="en-US" altLang="zh-CN" sz="2000" dirty="0"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NOT </a:t>
            </a:r>
            <a:r>
              <a:rPr lang="zh-CN" altLang="en-US" sz="2000" b="1" dirty="0"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用于排除检索结果中不需要的项，类似于“非”的概念</a:t>
            </a:r>
            <a:endParaRPr lang="en-US" altLang="zh-CN" sz="2000" b="1" dirty="0"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2000" dirty="0">
                <a:solidFill>
                  <a:srgbClr val="00008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en-US" sz="2000" i="1" dirty="0">
                <a:solidFill>
                  <a:srgbClr val="00008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Cookies</a:t>
            </a:r>
            <a:r>
              <a:rPr lang="en-US" altLang="zh-CN" sz="2000" i="1" dirty="0">
                <a:solidFill>
                  <a:srgbClr val="00008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000" i="1" u="sng" dirty="0">
                <a:solidFill>
                  <a:srgbClr val="00008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not</a:t>
            </a:r>
            <a:r>
              <a:rPr lang="en-US" altLang="zh-CN" sz="2000" i="1" dirty="0">
                <a:solidFill>
                  <a:srgbClr val="00008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 computer </a:t>
            </a:r>
            <a:r>
              <a:rPr lang="zh-CN" altLang="en-US" sz="2000" dirty="0">
                <a:solidFill>
                  <a:srgbClr val="00008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检索的结果只和</a:t>
            </a:r>
            <a:r>
              <a:rPr lang="en-US" altLang="en-US" sz="2000" i="1" dirty="0">
                <a:solidFill>
                  <a:srgbClr val="00008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Cookies</a:t>
            </a:r>
            <a:r>
              <a:rPr lang="zh-CN" altLang="en-US" sz="2000" dirty="0">
                <a:solidFill>
                  <a:srgbClr val="00008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相关，不包含</a:t>
            </a:r>
            <a:r>
              <a:rPr lang="en-US" altLang="zh-CN" sz="2000" i="1" dirty="0">
                <a:solidFill>
                  <a:srgbClr val="00008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computer </a:t>
            </a:r>
            <a:r>
              <a:rPr lang="zh-CN" altLang="en-US" sz="2000" dirty="0">
                <a:solidFill>
                  <a:srgbClr val="00008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。</a:t>
            </a:r>
            <a:endParaRPr lang="en-US" altLang="zh-CN" sz="2000" dirty="0">
              <a:solidFill>
                <a:srgbClr val="000080"/>
              </a:solidFill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AU" altLang="en-US" sz="2000" dirty="0"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73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>
            <a:extLst>
              <a:ext uri="{FF2B5EF4-FFF2-40B4-BE49-F238E27FC236}">
                <a16:creationId xmlns:a16="http://schemas.microsoft.com/office/drawing/2014/main" id="{AD6734FB-FEF9-400F-813C-611A7B726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41" b="64211"/>
          <a:stretch>
            <a:fillRect/>
          </a:stretch>
        </p:blipFill>
        <p:spPr bwMode="auto">
          <a:xfrm>
            <a:off x="1797050" y="1290639"/>
            <a:ext cx="8301038" cy="427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7DF53B-5655-4F32-83E5-5B21DDE39AE3}"/>
              </a:ext>
            </a:extLst>
          </p:cNvPr>
          <p:cNvSpPr txBox="1"/>
          <p:nvPr/>
        </p:nvSpPr>
        <p:spPr>
          <a:xfrm>
            <a:off x="2362200" y="609600"/>
            <a:ext cx="488315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检索举例：金融危机对中国的影响</a:t>
            </a:r>
          </a:p>
        </p:txBody>
      </p:sp>
      <p:sp>
        <p:nvSpPr>
          <p:cNvPr id="5" name="Speech Bubble: Rectangle 5">
            <a:extLst>
              <a:ext uri="{FF2B5EF4-FFF2-40B4-BE49-F238E27FC236}">
                <a16:creationId xmlns:a16="http://schemas.microsoft.com/office/drawing/2014/main" id="{8C4AD2D3-4001-48DC-BD91-AD58EB15C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8376" y="2205038"/>
            <a:ext cx="2119381" cy="511658"/>
          </a:xfrm>
          <a:prstGeom prst="wedgeRectCallout">
            <a:avLst>
              <a:gd name="adj1" fmla="val -92696"/>
              <a:gd name="adj2" fmla="val -46625"/>
            </a:avLst>
          </a:prstGeom>
          <a:solidFill>
            <a:schemeClr val="accent2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注意“”和*的作用</a:t>
            </a:r>
          </a:p>
        </p:txBody>
      </p:sp>
    </p:spTree>
    <p:extLst>
      <p:ext uri="{BB962C8B-B14F-4D97-AF65-F5344CB8AC3E}">
        <p14:creationId xmlns:p14="http://schemas.microsoft.com/office/powerpoint/2010/main" val="142876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F83E8E0-1040-45DC-AA29-26B614EE9535}"/>
              </a:ext>
            </a:extLst>
          </p:cNvPr>
          <p:cNvSpPr txBox="1"/>
          <p:nvPr/>
        </p:nvSpPr>
        <p:spPr>
          <a:xfrm>
            <a:off x="2590800" y="609600"/>
            <a:ext cx="51054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检索举例：金融危机对中国的影响</a:t>
            </a:r>
          </a:p>
        </p:txBody>
      </p:sp>
      <p:pic>
        <p:nvPicPr>
          <p:cNvPr id="159747" name="Picture 6">
            <a:extLst>
              <a:ext uri="{FF2B5EF4-FFF2-40B4-BE49-F238E27FC236}">
                <a16:creationId xmlns:a16="http://schemas.microsoft.com/office/drawing/2014/main" id="{9CBC6BC4-560C-43B1-A789-5C713128C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88" b="10246"/>
          <a:stretch>
            <a:fillRect/>
          </a:stretch>
        </p:blipFill>
        <p:spPr bwMode="auto">
          <a:xfrm>
            <a:off x="2022476" y="1196975"/>
            <a:ext cx="7935913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peech Bubble: Rectangle 5">
            <a:extLst>
              <a:ext uri="{FF2B5EF4-FFF2-40B4-BE49-F238E27FC236}">
                <a16:creationId xmlns:a16="http://schemas.microsoft.com/office/drawing/2014/main" id="{A0B63386-7F3F-4145-8EFD-0AA20F556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1914" y="2085976"/>
            <a:ext cx="2109234" cy="736737"/>
          </a:xfrm>
          <a:prstGeom prst="wedgeRectCallout">
            <a:avLst>
              <a:gd name="adj1" fmla="val -98869"/>
              <a:gd name="adj2" fmla="val -62615"/>
            </a:avLst>
          </a:prstGeom>
          <a:solidFill>
            <a:schemeClr val="accent2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检索字段的利用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-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按标题检索</a:t>
            </a:r>
          </a:p>
        </p:txBody>
      </p:sp>
    </p:spTree>
    <p:extLst>
      <p:ext uri="{BB962C8B-B14F-4D97-AF65-F5344CB8AC3E}">
        <p14:creationId xmlns:p14="http://schemas.microsoft.com/office/powerpoint/2010/main" val="217495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6">
            <a:extLst>
              <a:ext uri="{FF2B5EF4-FFF2-40B4-BE49-F238E27FC236}">
                <a16:creationId xmlns:a16="http://schemas.microsoft.com/office/drawing/2014/main" id="{4ECBFF5A-CED3-4A88-85FF-E73C1143F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63" b="9845"/>
          <a:stretch>
            <a:fillRect/>
          </a:stretch>
        </p:blipFill>
        <p:spPr bwMode="auto">
          <a:xfrm>
            <a:off x="1993900" y="1296988"/>
            <a:ext cx="8085138" cy="470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peech Bubble: Rectangle 5">
            <a:extLst>
              <a:ext uri="{FF2B5EF4-FFF2-40B4-BE49-F238E27FC236}">
                <a16:creationId xmlns:a16="http://schemas.microsoft.com/office/drawing/2014/main" id="{9864CD10-8279-47F6-A53D-C82368429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1750" y="3273426"/>
            <a:ext cx="2427288" cy="688974"/>
          </a:xfrm>
          <a:prstGeom prst="wedgeRectCallout">
            <a:avLst>
              <a:gd name="adj1" fmla="val -124722"/>
              <a:gd name="adj2" fmla="val -69045"/>
            </a:avLst>
          </a:prstGeom>
          <a:solidFill>
            <a:schemeClr val="accent2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检索字段的利用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-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按作者检索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8A75B4-9A50-4B25-8160-E5E170E791BE}"/>
              </a:ext>
            </a:extLst>
          </p:cNvPr>
          <p:cNvSpPr txBox="1"/>
          <p:nvPr/>
        </p:nvSpPr>
        <p:spPr>
          <a:xfrm>
            <a:off x="2667001" y="685800"/>
            <a:ext cx="5108575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检索举例：金融危机对中国的影响</a:t>
            </a:r>
          </a:p>
        </p:txBody>
      </p:sp>
    </p:spTree>
    <p:extLst>
      <p:ext uri="{BB962C8B-B14F-4D97-AF65-F5344CB8AC3E}">
        <p14:creationId xmlns:p14="http://schemas.microsoft.com/office/powerpoint/2010/main" val="196370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itle 1">
            <a:extLst>
              <a:ext uri="{FF2B5EF4-FFF2-40B4-BE49-F238E27FC236}">
                <a16:creationId xmlns:a16="http://schemas.microsoft.com/office/drawing/2014/main" id="{7145D41A-37DC-4780-8ADD-D84E6666D3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9144000" cy="571500"/>
          </a:xfrm>
        </p:spPr>
        <p:txBody>
          <a:bodyPr/>
          <a:lstStyle/>
          <a:p>
            <a:r>
              <a:rPr lang="zh-CN" altLang="en-US" b="1">
                <a:latin typeface="Arial" panose="020B0604020202020204" pitchFamily="34" charset="0"/>
                <a:ea typeface="宋体" panose="02010600030101010101" pitchFamily="2" charset="-122"/>
              </a:rPr>
              <a:t>检索技巧</a:t>
            </a:r>
            <a:endParaRPr lang="en-AU" altLang="zh-CN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843" name="Content Placeholder 2">
            <a:extLst>
              <a:ext uri="{FF2B5EF4-FFF2-40B4-BE49-F238E27FC236}">
                <a16:creationId xmlns:a16="http://schemas.microsoft.com/office/drawing/2014/main" id="{B8705870-BD1D-496C-8683-42F87DA1FF4A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905000" y="1447800"/>
            <a:ext cx="8610600" cy="4660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2000" dirty="0"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截词符号</a:t>
            </a:r>
            <a:r>
              <a:rPr lang="en-US" altLang="zh-CN" sz="2000" dirty="0"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(*)</a:t>
            </a:r>
            <a:r>
              <a:rPr lang="zh-CN" altLang="en-US" sz="2000" dirty="0"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用于检索变形体，单复数</a:t>
            </a:r>
            <a:endParaRPr lang="en-US" altLang="zh-CN" sz="2000" dirty="0"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altLang="zh-CN" dirty="0">
                <a:solidFill>
                  <a:srgbClr val="00008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econ* </a:t>
            </a:r>
            <a:r>
              <a:rPr lang="zh-CN" altLang="en-US" dirty="0"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可以检索到</a:t>
            </a:r>
            <a:r>
              <a:rPr lang="en-US" altLang="zh-CN" dirty="0">
                <a:solidFill>
                  <a:srgbClr val="00008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economy, economic, economically, </a:t>
            </a:r>
            <a:r>
              <a:rPr lang="en-US" altLang="zh-CN" dirty="0" err="1">
                <a:solidFill>
                  <a:srgbClr val="00008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etc</a:t>
            </a:r>
            <a:endParaRPr lang="en-US" altLang="zh-CN" dirty="0">
              <a:solidFill>
                <a:srgbClr val="000080"/>
              </a:solidFill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altLang="zh-CN" dirty="0">
                <a:solidFill>
                  <a:srgbClr val="00008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Student*</a:t>
            </a:r>
            <a:r>
              <a:rPr lang="zh-CN" altLang="en-US" dirty="0"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可以检索到</a:t>
            </a:r>
            <a:r>
              <a:rPr lang="en-US" altLang="zh-CN" dirty="0">
                <a:solidFill>
                  <a:srgbClr val="00008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student, students</a:t>
            </a:r>
            <a:endParaRPr lang="en-US" altLang="zh-CN" dirty="0"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zh-CN" altLang="en-US" sz="2000" dirty="0"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通配符：适用于一个字母</a:t>
            </a:r>
            <a:r>
              <a:rPr lang="en-US" altLang="zh-CN" sz="2000" dirty="0"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(?)</a:t>
            </a:r>
            <a:r>
              <a:rPr lang="zh-CN" altLang="en-US" sz="2000" dirty="0"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用于检索英美单词拼写差异</a:t>
            </a:r>
            <a:endParaRPr lang="en-US" altLang="zh-CN" sz="2000" dirty="0"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altLang="zh-CN" dirty="0" err="1">
                <a:solidFill>
                  <a:srgbClr val="00008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organi?ation</a:t>
            </a:r>
            <a:r>
              <a:rPr lang="en-US" altLang="zh-CN" dirty="0">
                <a:solidFill>
                  <a:srgbClr val="00008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lang="zh-CN" altLang="en-US" dirty="0"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可以检索到 </a:t>
            </a:r>
            <a:r>
              <a:rPr lang="en-US" altLang="zh-CN" dirty="0" err="1">
                <a:solidFill>
                  <a:srgbClr val="00008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organi</a:t>
            </a:r>
            <a:r>
              <a:rPr lang="en-US" altLang="zh-CN" u="sng" dirty="0" err="1">
                <a:solidFill>
                  <a:srgbClr val="00008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s</a:t>
            </a:r>
            <a:r>
              <a:rPr lang="en-US" altLang="zh-CN" dirty="0" err="1">
                <a:solidFill>
                  <a:srgbClr val="00008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ation</a:t>
            </a:r>
            <a:r>
              <a:rPr lang="en-US" altLang="zh-CN" dirty="0">
                <a:solidFill>
                  <a:srgbClr val="00008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or </a:t>
            </a:r>
            <a:r>
              <a:rPr lang="en-US" altLang="zh-CN" dirty="0">
                <a:solidFill>
                  <a:srgbClr val="00008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organi</a:t>
            </a:r>
            <a:r>
              <a:rPr lang="en-US" altLang="zh-CN" u="sng" dirty="0">
                <a:solidFill>
                  <a:srgbClr val="00008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z</a:t>
            </a:r>
            <a:r>
              <a:rPr lang="en-US" altLang="zh-CN" dirty="0">
                <a:solidFill>
                  <a:srgbClr val="00008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ation</a:t>
            </a:r>
            <a:endParaRPr lang="en-US" altLang="zh-CN" dirty="0"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zh-CN" altLang="en-US" sz="2000" dirty="0"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通配符：适用于多个字母</a:t>
            </a:r>
            <a:r>
              <a:rPr lang="en-US" altLang="zh-CN" sz="2000" dirty="0"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(#)</a:t>
            </a:r>
            <a:r>
              <a:rPr lang="zh-CN" altLang="en-US" sz="2000" dirty="0"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用于检索英美单词拼写差异</a:t>
            </a:r>
            <a:endParaRPr lang="en-US" altLang="zh-CN" sz="2000" dirty="0"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altLang="zh-CN" dirty="0" err="1">
                <a:solidFill>
                  <a:srgbClr val="00008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behavio#r</a:t>
            </a:r>
            <a:r>
              <a:rPr lang="en-US" altLang="zh-CN" dirty="0">
                <a:solidFill>
                  <a:srgbClr val="00008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will </a:t>
            </a:r>
            <a:r>
              <a:rPr lang="zh-CN" altLang="en-US" dirty="0"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可以检索到 </a:t>
            </a:r>
            <a:r>
              <a:rPr lang="en-US" altLang="zh-CN" dirty="0">
                <a:solidFill>
                  <a:srgbClr val="00008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behavi</a:t>
            </a:r>
            <a:r>
              <a:rPr lang="en-US" altLang="zh-CN" u="sng" dirty="0">
                <a:solidFill>
                  <a:srgbClr val="00008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o</a:t>
            </a:r>
            <a:r>
              <a:rPr lang="en-US" altLang="zh-CN" dirty="0">
                <a:solidFill>
                  <a:srgbClr val="00008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r </a:t>
            </a:r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or</a:t>
            </a:r>
            <a:r>
              <a:rPr lang="en-US" altLang="zh-CN" dirty="0">
                <a:solidFill>
                  <a:srgbClr val="00008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rgbClr val="00008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behavi</a:t>
            </a:r>
            <a:r>
              <a:rPr lang="en-US" altLang="zh-CN" u="sng" dirty="0" err="1">
                <a:solidFill>
                  <a:srgbClr val="00008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ou</a:t>
            </a:r>
            <a:r>
              <a:rPr lang="en-US" altLang="zh-CN" dirty="0" err="1">
                <a:solidFill>
                  <a:srgbClr val="00008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r</a:t>
            </a:r>
            <a:endParaRPr lang="en-US" altLang="zh-CN" dirty="0"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zh-CN" altLang="en-US" sz="2000" dirty="0"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短语检索（“”）用于检索固定短语</a:t>
            </a:r>
          </a:p>
          <a:p>
            <a:pPr lvl="1">
              <a:lnSpc>
                <a:spcPct val="100000"/>
              </a:lnSpc>
            </a:pPr>
            <a:r>
              <a:rPr lang="zh-CN" altLang="en-US" dirty="0">
                <a:solidFill>
                  <a:srgbClr val="00008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“</a:t>
            </a:r>
            <a:r>
              <a:rPr lang="en-US" altLang="zh-CN" dirty="0">
                <a:solidFill>
                  <a:srgbClr val="00008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global warming” </a:t>
            </a:r>
            <a:r>
              <a:rPr lang="zh-CN" altLang="en-US" dirty="0">
                <a:solidFill>
                  <a:srgbClr val="00008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可以检索到固定格式的词组，位置顺序保持不变。</a:t>
            </a:r>
            <a:endParaRPr lang="en-AU" altLang="zh-CN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839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762000" y="2209800"/>
            <a:ext cx="10515600" cy="10237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F56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>检索结果筛选及查看</a:t>
            </a:r>
          </a:p>
        </p:txBody>
      </p:sp>
    </p:spTree>
    <p:extLst>
      <p:ext uri="{BB962C8B-B14F-4D97-AF65-F5344CB8AC3E}">
        <p14:creationId xmlns:p14="http://schemas.microsoft.com/office/powerpoint/2010/main" val="272525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13E232-F579-4FA1-844F-B6783D29F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063" y="0"/>
            <a:ext cx="9063874" cy="1282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4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7 L 5E-6 -0.62569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Content Placeholder 10"/>
          <p:cNvSpPr>
            <a:spLocks noGrp="1"/>
          </p:cNvSpPr>
          <p:nvPr>
            <p:ph idx="1"/>
          </p:nvPr>
        </p:nvSpPr>
        <p:spPr bwMode="auto">
          <a:xfrm>
            <a:off x="4419600" y="1295400"/>
            <a:ext cx="6400105" cy="4085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04788" indent="-204788">
              <a:spcBef>
                <a:spcPts val="450"/>
              </a:spcBef>
              <a:spcAft>
                <a:spcPts val="225"/>
              </a:spcAft>
            </a:pPr>
            <a:r>
              <a:rPr lang="zh-CN" altLang="en-US" sz="2000" b="1" dirty="0">
                <a:solidFill>
                  <a:srgbClr val="375C82"/>
                </a:solidFill>
                <a:latin typeface="+mj-ea"/>
                <a:ea typeface="+mj-ea"/>
                <a:cs typeface="Times New Roman" panose="02020603050405020304" pitchFamily="18" charset="0"/>
              </a:rPr>
              <a:t>杰出的在线搜索服务提供商</a:t>
            </a:r>
          </a:p>
          <a:p>
            <a:pPr lvl="1" indent="-204788">
              <a:spcBef>
                <a:spcPts val="450"/>
              </a:spcBef>
              <a:spcAft>
                <a:spcPts val="225"/>
              </a:spcAft>
              <a:buFont typeface="Arial" panose="020B0604020202020204" pitchFamily="34" charset="0"/>
              <a:buChar char="̶"/>
            </a:pPr>
            <a:r>
              <a:rPr lang="en-US" altLang="zh-CN" sz="2000" b="1" dirty="0">
                <a:ea typeface="+mj-ea"/>
                <a:cs typeface="Times New Roman" panose="02020603050405020304" pitchFamily="18" charset="0"/>
              </a:rPr>
              <a:t>375+ databases </a:t>
            </a:r>
            <a:r>
              <a:rPr lang="en-US" altLang="zh-CN" sz="2000" dirty="0">
                <a:ea typeface="+mj-ea"/>
                <a:cs typeface="Times New Roman" panose="02020603050405020304" pitchFamily="18" charset="0"/>
              </a:rPr>
              <a:t>via EBSCO</a:t>
            </a:r>
            <a:r>
              <a:rPr lang="en-US" altLang="zh-CN" sz="2000" i="1" dirty="0">
                <a:ea typeface="+mj-ea"/>
                <a:cs typeface="Times New Roman" panose="02020603050405020304" pitchFamily="18" charset="0"/>
              </a:rPr>
              <a:t>host </a:t>
            </a:r>
            <a:r>
              <a:rPr lang="en-US" altLang="zh-CN" sz="2000" dirty="0">
                <a:ea typeface="+mj-ea"/>
                <a:cs typeface="Times New Roman" panose="02020603050405020304" pitchFamily="18" charset="0"/>
              </a:rPr>
              <a:t>with 132 million+ records</a:t>
            </a:r>
          </a:p>
          <a:p>
            <a:pPr lvl="1" indent="-204788">
              <a:spcBef>
                <a:spcPts val="450"/>
              </a:spcBef>
              <a:spcAft>
                <a:spcPts val="225"/>
              </a:spcAft>
              <a:buFont typeface="Arial" panose="020B0604020202020204" pitchFamily="34" charset="0"/>
              <a:buChar char="̶"/>
            </a:pPr>
            <a:r>
              <a:rPr lang="en-US" altLang="zh-CN" sz="2000" dirty="0">
                <a:ea typeface="+mj-ea"/>
                <a:cs typeface="Times New Roman" panose="02020603050405020304" pitchFamily="18" charset="0"/>
              </a:rPr>
              <a:t>3,000+ employees in EBSCO Information Services</a:t>
            </a:r>
          </a:p>
          <a:p>
            <a:pPr marL="204788" indent="-204788">
              <a:spcBef>
                <a:spcPts val="450"/>
              </a:spcBef>
              <a:spcAft>
                <a:spcPts val="225"/>
              </a:spcAft>
            </a:pPr>
            <a:r>
              <a:rPr lang="zh-CN" altLang="en-US" sz="2000" b="1" dirty="0">
                <a:solidFill>
                  <a:srgbClr val="375C82"/>
                </a:solidFill>
                <a:latin typeface="+mj-ea"/>
                <a:ea typeface="+mj-ea"/>
                <a:cs typeface="Times New Roman" panose="02020603050405020304" pitchFamily="18" charset="0"/>
              </a:rPr>
              <a:t>聚合、出版、传播 </a:t>
            </a:r>
          </a:p>
          <a:p>
            <a:pPr lvl="1" indent="-204788">
              <a:spcBef>
                <a:spcPts val="450"/>
              </a:spcBef>
              <a:spcAft>
                <a:spcPts val="225"/>
              </a:spcAft>
              <a:buFont typeface="Arial" panose="020B0604020202020204" pitchFamily="34" charset="0"/>
              <a:buChar char="̶"/>
            </a:pPr>
            <a:r>
              <a:rPr lang="en-US" altLang="zh-CN" sz="2000" dirty="0">
                <a:ea typeface="+mj-ea"/>
                <a:cs typeface="Times New Roman" panose="02020603050405020304" pitchFamily="18" charset="0"/>
              </a:rPr>
              <a:t>License content from over 90,000 publications</a:t>
            </a:r>
          </a:p>
          <a:p>
            <a:pPr lvl="1" indent="-204788">
              <a:spcBef>
                <a:spcPts val="450"/>
              </a:spcBef>
              <a:spcAft>
                <a:spcPts val="225"/>
              </a:spcAft>
              <a:buFont typeface="Arial" panose="020B0604020202020204" pitchFamily="34" charset="0"/>
              <a:buChar char="̶"/>
            </a:pPr>
            <a:r>
              <a:rPr lang="en-US" altLang="zh-CN" sz="2000" dirty="0">
                <a:ea typeface="+mj-ea"/>
                <a:cs typeface="Times New Roman" panose="02020603050405020304" pitchFamily="18" charset="0"/>
              </a:rPr>
              <a:t>Leading eBook distributor with over 450,000 books available</a:t>
            </a:r>
          </a:p>
          <a:p>
            <a:pPr lvl="1" indent="-204788">
              <a:spcBef>
                <a:spcPts val="450"/>
              </a:spcBef>
              <a:spcAft>
                <a:spcPts val="225"/>
              </a:spcAft>
              <a:buFont typeface="Arial" panose="020B0604020202020204" pitchFamily="34" charset="0"/>
              <a:buChar char="̶"/>
            </a:pPr>
            <a:r>
              <a:rPr lang="en-US" altLang="zh-CN" sz="2000" dirty="0">
                <a:ea typeface="+mj-ea"/>
                <a:cs typeface="Times New Roman" panose="02020603050405020304" pitchFamily="18" charset="0"/>
              </a:rPr>
              <a:t>Discovery Service provider </a:t>
            </a:r>
          </a:p>
        </p:txBody>
      </p:sp>
      <p:pic>
        <p:nvPicPr>
          <p:cNvPr id="11264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57400"/>
            <a:ext cx="3020268" cy="3050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573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BC4D83-B1A1-45F3-8F7C-8F42807C56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50"/>
          <a:stretch/>
        </p:blipFill>
        <p:spPr>
          <a:xfrm>
            <a:off x="381000" y="381000"/>
            <a:ext cx="10896600" cy="599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00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4C5067-7C9C-4E9D-925C-2DB68794FD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25"/>
          <a:stretch/>
        </p:blipFill>
        <p:spPr>
          <a:xfrm>
            <a:off x="228600" y="533400"/>
            <a:ext cx="11506200" cy="576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02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4D1880-6FE4-4C3B-A529-D05B7A8EC3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50"/>
          <a:stretch/>
        </p:blipFill>
        <p:spPr>
          <a:xfrm>
            <a:off x="76200" y="185190"/>
            <a:ext cx="11430000" cy="6290765"/>
          </a:xfrm>
          <a:prstGeom prst="rect">
            <a:avLst/>
          </a:prstGeom>
        </p:spPr>
      </p:pic>
      <p:sp>
        <p:nvSpPr>
          <p:cNvPr id="135172" name="Speech Bubble: Rectangle 10"/>
          <p:cNvSpPr>
            <a:spLocks noChangeArrowheads="1"/>
          </p:cNvSpPr>
          <p:nvPr/>
        </p:nvSpPr>
        <p:spPr bwMode="auto">
          <a:xfrm>
            <a:off x="8610600" y="1524000"/>
            <a:ext cx="1600200" cy="457200"/>
          </a:xfrm>
          <a:prstGeom prst="wedgeRectCallout">
            <a:avLst>
              <a:gd name="adj1" fmla="val 78442"/>
              <a:gd name="adj2" fmla="val -151401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查看文章简介</a:t>
            </a:r>
          </a:p>
        </p:txBody>
      </p:sp>
      <p:sp>
        <p:nvSpPr>
          <p:cNvPr id="135173" name="Speech Bubble: Rectangle 11"/>
          <p:cNvSpPr>
            <a:spLocks noChangeArrowheads="1"/>
          </p:cNvSpPr>
          <p:nvPr/>
        </p:nvSpPr>
        <p:spPr bwMode="auto">
          <a:xfrm>
            <a:off x="9829800" y="3167061"/>
            <a:ext cx="1219200" cy="685800"/>
          </a:xfrm>
          <a:prstGeom prst="wedgeRectCallout">
            <a:avLst>
              <a:gd name="adj1" fmla="val 44599"/>
              <a:gd name="adj2" fmla="val -98014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将文章添加到文件夹</a:t>
            </a:r>
          </a:p>
        </p:txBody>
      </p:sp>
      <p:sp>
        <p:nvSpPr>
          <p:cNvPr id="135174" name="Speech Bubble: Rectangle 10"/>
          <p:cNvSpPr>
            <a:spLocks noChangeArrowheads="1"/>
          </p:cNvSpPr>
          <p:nvPr/>
        </p:nvSpPr>
        <p:spPr bwMode="auto">
          <a:xfrm>
            <a:off x="5715000" y="1905000"/>
            <a:ext cx="1295400" cy="712787"/>
          </a:xfrm>
          <a:prstGeom prst="wedgeRectCallout">
            <a:avLst>
              <a:gd name="adj1" fmla="val 22296"/>
              <a:gd name="adj2" fmla="val -169449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点击查看文章详细信息</a:t>
            </a:r>
          </a:p>
        </p:txBody>
      </p:sp>
    </p:spTree>
    <p:extLst>
      <p:ext uri="{BB962C8B-B14F-4D97-AF65-F5344CB8AC3E}">
        <p14:creationId xmlns:p14="http://schemas.microsoft.com/office/powerpoint/2010/main" val="238250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DC97A9-7CA5-4184-BE74-0F62FC17C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4" y="558602"/>
            <a:ext cx="12158616" cy="574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29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348947-BBEE-4C2B-9E65-AAE555866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7" y="593580"/>
            <a:ext cx="12109985" cy="567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83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5D4B4B-2589-445A-9E41-866834309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2" y="572765"/>
            <a:ext cx="11998036" cy="571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36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03B43D-7B12-456F-BB7A-1B9935FD41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82" y="310284"/>
            <a:ext cx="11496835" cy="623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92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1"/>
          <p:cNvSpPr>
            <a:spLocks noGrp="1"/>
          </p:cNvSpPr>
          <p:nvPr>
            <p:ph type="title"/>
          </p:nvPr>
        </p:nvSpPr>
        <p:spPr>
          <a:xfrm>
            <a:off x="3041853" y="1090586"/>
            <a:ext cx="6858000" cy="571500"/>
          </a:xfrm>
        </p:spPr>
        <p:txBody>
          <a:bodyPr>
            <a:noAutofit/>
          </a:bodyPr>
          <a:lstStyle/>
          <a:p>
            <a:r>
              <a:rPr lang="zh-CN" altLang="en-US" sz="3600" kern="0" dirty="0">
                <a:solidFill>
                  <a:srgbClr val="376092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如何检索</a:t>
            </a:r>
            <a:r>
              <a:rPr lang="en-US" altLang="zh-CN" sz="3600" kern="0" dirty="0">
                <a:solidFill>
                  <a:srgbClr val="376092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HTML</a:t>
            </a:r>
            <a:r>
              <a:rPr lang="zh-CN" altLang="en-US" sz="3600" kern="0" dirty="0">
                <a:solidFill>
                  <a:srgbClr val="376092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格式文献？</a:t>
            </a:r>
            <a:endParaRPr lang="en-US" altLang="en-US" sz="3600" kern="0" dirty="0">
              <a:solidFill>
                <a:srgbClr val="376092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31075" name="TextBox 5"/>
          <p:cNvSpPr txBox="1">
            <a:spLocks noChangeArrowheads="1"/>
          </p:cNvSpPr>
          <p:nvPr/>
        </p:nvSpPr>
        <p:spPr bwMode="auto">
          <a:xfrm>
            <a:off x="2554015" y="2171701"/>
            <a:ext cx="6867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输入公式：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keyword and FM T 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可以检索到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HTML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格式文献，实现全文翻译及在线朗读功能，注意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PDF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文章无此功能。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11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88F380-3F64-432C-BC89-02164437F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183" y="0"/>
            <a:ext cx="8787633" cy="9486040"/>
          </a:xfrm>
          <a:prstGeom prst="rect">
            <a:avLst/>
          </a:prstGeom>
        </p:spPr>
      </p:pic>
      <p:sp>
        <p:nvSpPr>
          <p:cNvPr id="4" name="Flowchart: Process 3"/>
          <p:cNvSpPr>
            <a:spLocks noChangeArrowheads="1"/>
          </p:cNvSpPr>
          <p:nvPr/>
        </p:nvSpPr>
        <p:spPr bwMode="auto">
          <a:xfrm>
            <a:off x="2556164" y="339436"/>
            <a:ext cx="1752600" cy="304800"/>
          </a:xfrm>
          <a:prstGeom prst="flowChartProcess">
            <a:avLst/>
          </a:prstGeom>
          <a:noFill/>
          <a:ln w="254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peech Bubble: Rectangle 10"/>
          <p:cNvSpPr>
            <a:spLocks noChangeArrowheads="1"/>
          </p:cNvSpPr>
          <p:nvPr/>
        </p:nvSpPr>
        <p:spPr bwMode="auto">
          <a:xfrm>
            <a:off x="6241472" y="4170218"/>
            <a:ext cx="1409306" cy="943742"/>
          </a:xfrm>
          <a:prstGeom prst="wedgeRectCallout">
            <a:avLst>
              <a:gd name="adj1" fmla="val -135618"/>
              <a:gd name="adj2" fmla="val -96710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检索结果中均含有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HTML</a:t>
            </a:r>
            <a:r>
              <a:rPr kumimoji="0" lang="zh-CN" altLang="en-US" sz="2400" b="0" i="0" u="none" strike="noStrike" kern="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格式的全文</a:t>
            </a:r>
          </a:p>
        </p:txBody>
      </p:sp>
    </p:spTree>
    <p:extLst>
      <p:ext uri="{BB962C8B-B14F-4D97-AF65-F5344CB8AC3E}">
        <p14:creationId xmlns:p14="http://schemas.microsoft.com/office/powerpoint/2010/main" val="47358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838200" y="762000"/>
            <a:ext cx="10515600" cy="10237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F56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>文件夹的建立及利用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2126974" y="2514600"/>
            <a:ext cx="8150087" cy="225260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等线" panose="02010600030101010101" pitchFamily="2" charset="-122"/>
                <a:ea typeface="等线" panose="02010600030101010101" pitchFamily="2" charset="-122"/>
              </a:rPr>
              <a:t>可免费注册个人文件夹</a:t>
            </a:r>
            <a:endParaRPr lang="en-US" altLang="zh-CN" sz="2000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等线" panose="02010600030101010101" pitchFamily="2" charset="-122"/>
                <a:ea typeface="等线" panose="02010600030101010101" pitchFamily="2" charset="-122"/>
              </a:rPr>
              <a:t>可长期保存个人检索到的文章、图书、视频等内容，还可以订阅期刊或检索提醒，新建或分享文件夹。</a:t>
            </a:r>
            <a:endParaRPr lang="en-US" altLang="zh-CN" sz="2000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等线" panose="02010600030101010101" pitchFamily="2" charset="-122"/>
                <a:ea typeface="等线" panose="02010600030101010101" pitchFamily="2" charset="-122"/>
              </a:rPr>
              <a:t>点击右上角“登录”，先创建文件夹</a:t>
            </a:r>
          </a:p>
        </p:txBody>
      </p:sp>
    </p:spTree>
    <p:extLst>
      <p:ext uri="{BB962C8B-B14F-4D97-AF65-F5344CB8AC3E}">
        <p14:creationId xmlns:p14="http://schemas.microsoft.com/office/powerpoint/2010/main" val="201700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1524000" y="685800"/>
            <a:ext cx="914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EBSCO</a:t>
            </a:r>
            <a:r>
              <a:rPr kumimoji="0" lang="zh-CN" alt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用户</a:t>
            </a:r>
          </a:p>
        </p:txBody>
      </p:sp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2286000" y="2590800"/>
            <a:ext cx="7848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EBSCO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数据库是在中国大陆地区有近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600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家高校订户，北京大学、清华大学、上海交通大学、西安交通大学、北京交通大学、复旦大学、中国人民大学、中国科学院、中国社科院、中国国家图书馆，上海图书馆，浙江图书馆、天津图书馆均为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EBSCO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数据库的用户。 </a:t>
            </a:r>
          </a:p>
        </p:txBody>
      </p:sp>
    </p:spTree>
    <p:extLst>
      <p:ext uri="{BB962C8B-B14F-4D97-AF65-F5344CB8AC3E}">
        <p14:creationId xmlns:p14="http://schemas.microsoft.com/office/powerpoint/2010/main" val="166793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1">
            <a:extLst>
              <a:ext uri="{FF2B5EF4-FFF2-40B4-BE49-F238E27FC236}">
                <a16:creationId xmlns:a16="http://schemas.microsoft.com/office/drawing/2014/main" id="{C287BAA8-D51B-4826-B66D-26C3F6796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457200"/>
            <a:ext cx="5492750" cy="54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1B64226A-1896-415A-B242-C56C758C3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4364" y="4211638"/>
            <a:ext cx="2611437" cy="1270000"/>
          </a:xfrm>
          <a:prstGeom prst="wedgeRectCallout">
            <a:avLst>
              <a:gd name="adj1" fmla="val -96712"/>
              <a:gd name="adj2" fmla="val -79578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已有账号密码可直接输入账号密码登录，还没有账户的可点击创建新账户</a:t>
            </a:r>
          </a:p>
        </p:txBody>
      </p:sp>
    </p:spTree>
    <p:extLst>
      <p:ext uri="{BB962C8B-B14F-4D97-AF65-F5344CB8AC3E}">
        <p14:creationId xmlns:p14="http://schemas.microsoft.com/office/powerpoint/2010/main" val="17114992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3">
            <a:extLst>
              <a:ext uri="{FF2B5EF4-FFF2-40B4-BE49-F238E27FC236}">
                <a16:creationId xmlns:a16="http://schemas.microsoft.com/office/drawing/2014/main" id="{F0392C40-5347-4099-BBEF-41B5BB82F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0"/>
            <a:ext cx="5153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16362584-4431-41DD-A2A3-3AADAC69D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572000"/>
            <a:ext cx="2590800" cy="1066800"/>
          </a:xfrm>
          <a:prstGeom prst="wedgeRectCallout">
            <a:avLst>
              <a:gd name="adj1" fmla="val -84801"/>
              <a:gd name="adj2" fmla="val -109620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注：密码要求为字母，阿拉伯数字，特殊符号组合，长度不少于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6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位</a:t>
            </a:r>
          </a:p>
        </p:txBody>
      </p:sp>
    </p:spTree>
    <p:extLst>
      <p:ext uri="{BB962C8B-B14F-4D97-AF65-F5344CB8AC3E}">
        <p14:creationId xmlns:p14="http://schemas.microsoft.com/office/powerpoint/2010/main" val="12179288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770" name="Group 7">
            <a:extLst>
              <a:ext uri="{FF2B5EF4-FFF2-40B4-BE49-F238E27FC236}">
                <a16:creationId xmlns:a16="http://schemas.microsoft.com/office/drawing/2014/main" id="{3F78E4E6-50B2-4DEA-8DC7-C5C8092BD220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363539"/>
            <a:ext cx="9144000" cy="6130925"/>
            <a:chOff x="0" y="364087"/>
            <a:chExt cx="9144000" cy="6129824"/>
          </a:xfrm>
        </p:grpSpPr>
        <p:pic>
          <p:nvPicPr>
            <p:cNvPr id="160776" name="Picture 8">
              <a:extLst>
                <a:ext uri="{FF2B5EF4-FFF2-40B4-BE49-F238E27FC236}">
                  <a16:creationId xmlns:a16="http://schemas.microsoft.com/office/drawing/2014/main" id="{85C6C464-95AE-4C17-8F4F-A54328FDD1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4087"/>
              <a:ext cx="9144000" cy="6129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6B8C24A-4E03-4FFD-BBC7-A557FAA023D5}"/>
                </a:ext>
              </a:extLst>
            </p:cNvPr>
            <p:cNvSpPr/>
            <p:nvPr/>
          </p:nvSpPr>
          <p:spPr>
            <a:xfrm>
              <a:off x="8305800" y="533918"/>
              <a:ext cx="762000" cy="1523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3" name="Speech Bubble: Rectangle 4">
            <a:extLst>
              <a:ext uri="{FF2B5EF4-FFF2-40B4-BE49-F238E27FC236}">
                <a16:creationId xmlns:a16="http://schemas.microsoft.com/office/drawing/2014/main" id="{CDF5F8AE-7E85-4AB9-B9C8-38347B8D5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533401"/>
            <a:ext cx="1676400" cy="595313"/>
          </a:xfrm>
          <a:prstGeom prst="wedgeRectCallout">
            <a:avLst>
              <a:gd name="adj1" fmla="val -69826"/>
              <a:gd name="adj2" fmla="val -27963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个人专属文件夹，点击？查看帮助</a:t>
            </a: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9FA6907C-549D-411B-944C-0C8B48E83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657600"/>
            <a:ext cx="1066800" cy="533400"/>
          </a:xfrm>
          <a:prstGeom prst="wedgeRectCallout">
            <a:avLst>
              <a:gd name="adj1" fmla="val -91023"/>
              <a:gd name="adj2" fmla="val -170889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保存内容列表</a:t>
            </a: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0439DA5A-1799-4DFC-8D96-E72B7E662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4226" y="4648200"/>
            <a:ext cx="1247775" cy="381000"/>
          </a:xfrm>
          <a:prstGeom prst="wedgeRectCallout">
            <a:avLst>
              <a:gd name="adj1" fmla="val -88616"/>
              <a:gd name="adj2" fmla="val -39241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新建文件夹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1AC08E35-26CB-43AC-8F41-8D1F273F2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295400"/>
            <a:ext cx="990600" cy="312420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3D13BF46-BF61-414C-A419-60BC8B93E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6950" y="3048000"/>
            <a:ext cx="1371600" cy="609600"/>
          </a:xfrm>
          <a:prstGeom prst="wedgeRectCallout">
            <a:avLst>
              <a:gd name="adj1" fmla="val -99356"/>
              <a:gd name="adj2" fmla="val -138278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对保存的内容进行操作</a:t>
            </a:r>
          </a:p>
        </p:txBody>
      </p:sp>
    </p:spTree>
    <p:extLst>
      <p:ext uri="{BB962C8B-B14F-4D97-AF65-F5344CB8AC3E}">
        <p14:creationId xmlns:p14="http://schemas.microsoft.com/office/powerpoint/2010/main" val="20224249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794" name="Group 5">
            <a:extLst>
              <a:ext uri="{FF2B5EF4-FFF2-40B4-BE49-F238E27FC236}">
                <a16:creationId xmlns:a16="http://schemas.microsoft.com/office/drawing/2014/main" id="{55E9BB5D-3206-4310-9EAC-DFDD0FC28471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152401"/>
            <a:ext cx="9067800" cy="6226175"/>
            <a:chOff x="0" y="249111"/>
            <a:chExt cx="9067800" cy="6226422"/>
          </a:xfrm>
        </p:grpSpPr>
        <p:pic>
          <p:nvPicPr>
            <p:cNvPr id="161797" name="Picture 2">
              <a:extLst>
                <a:ext uri="{FF2B5EF4-FFF2-40B4-BE49-F238E27FC236}">
                  <a16:creationId xmlns:a16="http://schemas.microsoft.com/office/drawing/2014/main" id="{717CDFCB-126F-42C6-8400-EEF64A500D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9111"/>
              <a:ext cx="7213775" cy="6226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E05C3D9-77CB-4471-BB55-DA3E8172C237}"/>
                </a:ext>
              </a:extLst>
            </p:cNvPr>
            <p:cNvSpPr/>
            <p:nvPr/>
          </p:nvSpPr>
          <p:spPr>
            <a:xfrm>
              <a:off x="8229600" y="609488"/>
              <a:ext cx="838200" cy="2286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4" name="Rectangle 8">
            <a:extLst>
              <a:ext uri="{FF2B5EF4-FFF2-40B4-BE49-F238E27FC236}">
                <a16:creationId xmlns:a16="http://schemas.microsoft.com/office/drawing/2014/main" id="{581B7789-3908-44DC-A033-2D6207197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8300" y="838200"/>
            <a:ext cx="838200" cy="160020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BE6F47EA-5BE9-4593-AE06-50CB2334C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7338" y="2676526"/>
            <a:ext cx="1312862" cy="981075"/>
          </a:xfrm>
          <a:prstGeom prst="wedgeRectCallout">
            <a:avLst>
              <a:gd name="adj1" fmla="val 9977"/>
              <a:gd name="adj2" fmla="val -140056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对保存的内容进行批量操作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248A561-3353-4A02-A7A0-CEF2E5AB8591}"/>
              </a:ext>
            </a:extLst>
          </p:cNvPr>
          <p:cNvSpPr/>
          <p:nvPr/>
        </p:nvSpPr>
        <p:spPr bwMode="auto">
          <a:xfrm>
            <a:off x="7988300" y="152400"/>
            <a:ext cx="9271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60284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838200" y="1981200"/>
            <a:ext cx="10515600" cy="10237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F56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>出版物检索及设定期刊提醒</a:t>
            </a:r>
          </a:p>
        </p:txBody>
      </p:sp>
    </p:spTree>
    <p:extLst>
      <p:ext uri="{BB962C8B-B14F-4D97-AF65-F5344CB8AC3E}">
        <p14:creationId xmlns:p14="http://schemas.microsoft.com/office/powerpoint/2010/main" val="264392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A7F1BE-CD89-472E-84DC-919BD85EC3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25"/>
          <a:stretch/>
        </p:blipFill>
        <p:spPr>
          <a:xfrm>
            <a:off x="1486718" y="-76200"/>
            <a:ext cx="8686800" cy="6743700"/>
          </a:xfrm>
          <a:prstGeom prst="rect">
            <a:avLst/>
          </a:prstGeom>
        </p:spPr>
      </p:pic>
      <p:sp>
        <p:nvSpPr>
          <p:cNvPr id="146441" name="Speech Bubble: Rectangle 5"/>
          <p:cNvSpPr>
            <a:spLocks noChangeArrowheads="1"/>
          </p:cNvSpPr>
          <p:nvPr/>
        </p:nvSpPr>
        <p:spPr bwMode="auto">
          <a:xfrm>
            <a:off x="4306196" y="4038600"/>
            <a:ext cx="1523922" cy="762307"/>
          </a:xfrm>
          <a:prstGeom prst="wedgeRectCallout">
            <a:avLst>
              <a:gd name="adj1" fmla="val -118785"/>
              <a:gd name="adj2" fmla="val -38888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点击刊名，查看详细信息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A039F7-8E34-49AA-9A3C-929E45498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0"/>
            <a:ext cx="2248757" cy="1295400"/>
          </a:xfrm>
          <a:prstGeom prst="rect">
            <a:avLst/>
          </a:prstGeom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CDA7BA13-582D-4795-A0A0-F45780C3C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0" y="2484437"/>
            <a:ext cx="1752600" cy="944563"/>
          </a:xfrm>
          <a:prstGeom prst="wedgeRectCallout">
            <a:avLst>
              <a:gd name="adj1" fmla="val -84759"/>
              <a:gd name="adj2" fmla="val -18926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输入刊名或关键词，点击“浏览”，进行查找</a:t>
            </a:r>
          </a:p>
        </p:txBody>
      </p:sp>
    </p:spTree>
    <p:extLst>
      <p:ext uri="{BB962C8B-B14F-4D97-AF65-F5344CB8AC3E}">
        <p14:creationId xmlns:p14="http://schemas.microsoft.com/office/powerpoint/2010/main" val="52655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C35353-AF59-426C-81B0-5BE7BDF98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348"/>
            <a:ext cx="12192000" cy="5761303"/>
          </a:xfrm>
          <a:prstGeom prst="rect">
            <a:avLst/>
          </a:prstGeom>
        </p:spPr>
      </p:pic>
      <p:sp>
        <p:nvSpPr>
          <p:cNvPr id="8" name="Speech Bubble: Rectangle 5"/>
          <p:cNvSpPr>
            <a:spLocks noChangeArrowheads="1"/>
          </p:cNvSpPr>
          <p:nvPr/>
        </p:nvSpPr>
        <p:spPr bwMode="auto">
          <a:xfrm>
            <a:off x="2438400" y="304800"/>
            <a:ext cx="1752600" cy="644525"/>
          </a:xfrm>
          <a:prstGeom prst="wedgeRectCallout">
            <a:avLst>
              <a:gd name="adj1" fmla="val -119298"/>
              <a:gd name="adj2" fmla="val 142402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可以仅在此出版物中查找资料</a:t>
            </a:r>
          </a:p>
        </p:txBody>
      </p:sp>
      <p:sp>
        <p:nvSpPr>
          <p:cNvPr id="4" name="Speech Bubble: Rectangle 5"/>
          <p:cNvSpPr>
            <a:spLocks noChangeArrowheads="1"/>
          </p:cNvSpPr>
          <p:nvPr/>
        </p:nvSpPr>
        <p:spPr bwMode="auto">
          <a:xfrm>
            <a:off x="8610600" y="2514600"/>
            <a:ext cx="1935135" cy="644525"/>
          </a:xfrm>
          <a:prstGeom prst="wedgeRectCallout">
            <a:avLst>
              <a:gd name="adj1" fmla="val 44652"/>
              <a:gd name="adj2" fmla="val -119276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查看不同年份，不同卷期下的文章</a:t>
            </a:r>
          </a:p>
        </p:txBody>
      </p:sp>
    </p:spTree>
    <p:extLst>
      <p:ext uri="{BB962C8B-B14F-4D97-AF65-F5344CB8AC3E}">
        <p14:creationId xmlns:p14="http://schemas.microsoft.com/office/powerpoint/2010/main" val="135333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E06415-C4F3-4697-B5F5-A7A679FB14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25"/>
          <a:stretch/>
        </p:blipFill>
        <p:spPr>
          <a:xfrm>
            <a:off x="1486718" y="-76200"/>
            <a:ext cx="8686800" cy="6743700"/>
          </a:xfrm>
          <a:prstGeom prst="rect">
            <a:avLst/>
          </a:prstGeom>
        </p:spPr>
      </p:pic>
      <p:cxnSp>
        <p:nvCxnSpPr>
          <p:cNvPr id="4" name="Straight Arrow Connector 3"/>
          <p:cNvCxnSpPr>
            <a:cxnSpLocks/>
          </p:cNvCxnSpPr>
          <p:nvPr/>
        </p:nvCxnSpPr>
        <p:spPr>
          <a:xfrm flipV="1">
            <a:off x="1752600" y="4343400"/>
            <a:ext cx="838200" cy="30480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peech Bubble: Rectangle 8"/>
          <p:cNvSpPr>
            <a:spLocks noChangeArrowheads="1"/>
          </p:cNvSpPr>
          <p:nvPr/>
        </p:nvSpPr>
        <p:spPr bwMode="auto">
          <a:xfrm>
            <a:off x="6019800" y="4343400"/>
            <a:ext cx="2308150" cy="1452741"/>
          </a:xfrm>
          <a:prstGeom prst="wedgeRectCallout">
            <a:avLst>
              <a:gd name="adj1" fmla="val -48334"/>
              <a:gd name="adj2" fmla="val -21889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如果想长期关注该刊物，可订阅提醒，有了新的文章出现，会收到系统邮件提示，点击黄色图标，订阅提醒</a:t>
            </a:r>
          </a:p>
        </p:txBody>
      </p:sp>
    </p:spTree>
    <p:extLst>
      <p:ext uri="{BB962C8B-B14F-4D97-AF65-F5344CB8AC3E}">
        <p14:creationId xmlns:p14="http://schemas.microsoft.com/office/powerpoint/2010/main" val="160258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752F42-2D4E-40B7-A8F3-B6DDC152A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320" y="0"/>
            <a:ext cx="6277360" cy="6858000"/>
          </a:xfrm>
          <a:prstGeom prst="rect">
            <a:avLst/>
          </a:prstGeom>
        </p:spPr>
      </p:pic>
      <p:sp>
        <p:nvSpPr>
          <p:cNvPr id="3" name="Speech Bubble: Rectangle 8"/>
          <p:cNvSpPr>
            <a:spLocks noChangeArrowheads="1"/>
          </p:cNvSpPr>
          <p:nvPr/>
        </p:nvSpPr>
        <p:spPr bwMode="auto">
          <a:xfrm>
            <a:off x="8534400" y="914400"/>
            <a:ext cx="2308150" cy="904882"/>
          </a:xfrm>
          <a:prstGeom prst="wedgeRectCallout">
            <a:avLst>
              <a:gd name="adj1" fmla="val -39153"/>
              <a:gd name="adj2" fmla="val -14441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输入个人邮箱地址即可完成创建提醒，前提需登录个人文件夹</a:t>
            </a:r>
          </a:p>
        </p:txBody>
      </p:sp>
    </p:spTree>
    <p:extLst>
      <p:ext uri="{BB962C8B-B14F-4D97-AF65-F5344CB8AC3E}">
        <p14:creationId xmlns:p14="http://schemas.microsoft.com/office/powerpoint/2010/main" val="163578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CD6ED9-CDC9-4567-B883-B880A88F1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180"/>
            <a:ext cx="12225282" cy="60172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54034" y="4897582"/>
            <a:ext cx="4953000" cy="108683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peech Bubble: Rectangle 8"/>
          <p:cNvSpPr>
            <a:spLocks noChangeArrowheads="1"/>
          </p:cNvSpPr>
          <p:nvPr/>
        </p:nvSpPr>
        <p:spPr bwMode="auto">
          <a:xfrm>
            <a:off x="6454534" y="3484417"/>
            <a:ext cx="2449551" cy="678253"/>
          </a:xfrm>
          <a:prstGeom prst="wedgeRectCallout">
            <a:avLst>
              <a:gd name="adj1" fmla="val -63371"/>
              <a:gd name="adj2" fmla="val 144522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在个人文件夹中查看已创建的期刊提醒</a:t>
            </a:r>
          </a:p>
        </p:txBody>
      </p:sp>
    </p:spTree>
    <p:extLst>
      <p:ext uri="{BB962C8B-B14F-4D97-AF65-F5344CB8AC3E}">
        <p14:creationId xmlns:p14="http://schemas.microsoft.com/office/powerpoint/2010/main" val="131708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/>
          <p:cNvSpPr>
            <a:spLocks noGrp="1"/>
          </p:cNvSpPr>
          <p:nvPr>
            <p:ph type="ctrTitle"/>
          </p:nvPr>
        </p:nvSpPr>
        <p:spPr>
          <a:xfrm>
            <a:off x="2667000" y="1543050"/>
            <a:ext cx="6019800" cy="457200"/>
          </a:xfrm>
        </p:spPr>
        <p:txBody>
          <a:bodyPr vert="horz" wrap="square" lIns="68580" tIns="34290" rIns="68580" bIns="34290" rtlCol="0" anchor="t">
            <a:noAutofit/>
          </a:bodyPr>
          <a:lstStyle/>
          <a:p>
            <a:pPr eaLnBrk="1" hangingPunct="1"/>
            <a:r>
              <a:rPr lang="zh-CN" altLang="en-US" sz="2800" b="1" dirty="0"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课程内容</a:t>
            </a:r>
          </a:p>
        </p:txBody>
      </p:sp>
      <p:sp>
        <p:nvSpPr>
          <p:cNvPr id="114691" name="Subtitle 2"/>
          <p:cNvSpPr>
            <a:spLocks noGrp="1"/>
          </p:cNvSpPr>
          <p:nvPr>
            <p:ph type="subTitle" idx="1"/>
          </p:nvPr>
        </p:nvSpPr>
        <p:spPr bwMode="auto">
          <a:xfrm>
            <a:off x="4088295" y="2378765"/>
            <a:ext cx="414130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l" fontAlgn="ctr"/>
            <a:endParaRPr lang="en-US" altLang="zh-CN" sz="2000" b="1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l" fontAlgn="ctr"/>
            <a:r>
              <a:rPr lang="zh-CN" altLang="en-US" sz="2000" b="1" dirty="0">
                <a:latin typeface="等线" panose="02010600030101010101" pitchFamily="2" charset="-122"/>
                <a:ea typeface="等线" panose="02010600030101010101" pitchFamily="2" charset="-122"/>
              </a:rPr>
              <a:t>第一部分： 数据库介绍</a:t>
            </a:r>
            <a:endParaRPr lang="en-US" altLang="zh-CN" sz="2000" b="1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l" fontAlgn="ctr"/>
            <a:r>
              <a:rPr lang="zh-CN" altLang="en-US" sz="2000" b="1" dirty="0">
                <a:latin typeface="等线" panose="02010600030101010101" pitchFamily="2" charset="-122"/>
                <a:ea typeface="等线" panose="02010600030101010101" pitchFamily="2" charset="-122"/>
              </a:rPr>
              <a:t>第二部分： 上机操作演示 </a:t>
            </a:r>
            <a:endParaRPr lang="en-US" altLang="zh-CN" sz="2000" b="1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l" fontAlgn="ctr"/>
            <a:r>
              <a:rPr lang="zh-CN" altLang="en-US" sz="2000" b="1" dirty="0">
                <a:latin typeface="等线" panose="02010600030101010101" pitchFamily="2" charset="-122"/>
                <a:ea typeface="等线" panose="02010600030101010101" pitchFamily="2" charset="-122"/>
              </a:rPr>
              <a:t>第三部分：支持网站</a:t>
            </a:r>
            <a:r>
              <a:rPr lang="en-US" altLang="zh-CN" sz="2000" b="1" dirty="0">
                <a:latin typeface="等线" panose="02010600030101010101" pitchFamily="2" charset="-122"/>
                <a:ea typeface="等线" panose="02010600030101010101" pitchFamily="2" charset="-122"/>
              </a:rPr>
              <a:t>&amp;</a:t>
            </a:r>
            <a:r>
              <a:rPr lang="zh-CN" altLang="en-US" sz="2000" b="1" dirty="0">
                <a:latin typeface="等线" panose="02010600030101010101" pitchFamily="2" charset="-122"/>
                <a:ea typeface="等线" panose="02010600030101010101" pitchFamily="2" charset="-122"/>
              </a:rPr>
              <a:t>问答</a:t>
            </a:r>
          </a:p>
          <a:p>
            <a:pPr lvl="1" algn="l"/>
            <a:endParaRPr lang="en-AU" altLang="zh-CN" sz="600" b="1" dirty="0">
              <a:solidFill>
                <a:schemeClr val="tx2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01493929"/>
      </p:ext>
    </p:extLst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itle 1"/>
          <p:cNvSpPr>
            <a:spLocks noGrp="1"/>
          </p:cNvSpPr>
          <p:nvPr>
            <p:ph type="title"/>
          </p:nvPr>
        </p:nvSpPr>
        <p:spPr>
          <a:xfrm>
            <a:off x="1863365" y="2026764"/>
            <a:ext cx="8587819" cy="1144767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400" dirty="0">
                <a:latin typeface="等线" panose="02010600030101010101" pitchFamily="2" charset="-122"/>
                <a:ea typeface="等线" panose="02010600030101010101" pitchFamily="2" charset="-122"/>
              </a:rPr>
              <a:t>第三部分 支持站点及免费教程</a:t>
            </a:r>
            <a:br>
              <a:rPr lang="en-US" altLang="zh-CN" sz="4400" dirty="0"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4400" dirty="0">
                <a:latin typeface="等线" panose="02010600030101010101" pitchFamily="2" charset="-122"/>
                <a:ea typeface="等线" panose="02010600030101010101" pitchFamily="2" charset="-122"/>
              </a:rPr>
              <a:t>https://help.ebsco.com/</a:t>
            </a:r>
            <a:endParaRPr lang="zh-CN" altLang="en-US" sz="44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9776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306" name="Picture 1">
            <a:extLst>
              <a:ext uri="{FF2B5EF4-FFF2-40B4-BE49-F238E27FC236}">
                <a16:creationId xmlns:a16="http://schemas.microsoft.com/office/drawing/2014/main" id="{F48472F1-1DF6-4A21-AC57-F32E9C998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466" y="293868"/>
            <a:ext cx="11461068" cy="598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4307" name="Picture 3">
            <a:extLst>
              <a:ext uri="{FF2B5EF4-FFF2-40B4-BE49-F238E27FC236}">
                <a16:creationId xmlns:a16="http://schemas.microsoft.com/office/drawing/2014/main" id="{0FB62F3B-91A9-4885-9479-B0710D46F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555" y="3681278"/>
            <a:ext cx="4852987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4308" name="TextBox 3">
            <a:extLst>
              <a:ext uri="{FF2B5EF4-FFF2-40B4-BE49-F238E27FC236}">
                <a16:creationId xmlns:a16="http://schemas.microsoft.com/office/drawing/2014/main" id="{65072411-F8BC-4EA1-85C4-D2154325F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3748" y="3910671"/>
            <a:ext cx="40386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在任何页面底部，点击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EBSCO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支持站点，寻求在线帮助，下载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PPT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或者观看视频</a:t>
            </a:r>
            <a:r>
              <a:rPr kumimoji="0" lang="en-US" altLang="zh-CN" sz="18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https://connect.ebsco.com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4309" name="Oval 4">
            <a:extLst>
              <a:ext uri="{FF2B5EF4-FFF2-40B4-BE49-F238E27FC236}">
                <a16:creationId xmlns:a16="http://schemas.microsoft.com/office/drawing/2014/main" id="{00F6C6ED-2B41-4B89-AAA4-A25255026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8010" y="5402632"/>
            <a:ext cx="1313990" cy="669882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027646"/>
      </p:ext>
    </p:extLst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屏幕截图&#10;&#10;已生成极高可信度的说明">
            <a:extLst>
              <a:ext uri="{FF2B5EF4-FFF2-40B4-BE49-F238E27FC236}">
                <a16:creationId xmlns:a16="http://schemas.microsoft.com/office/drawing/2014/main" id="{FB61A6F5-9433-418B-9EF1-9A7B84330C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" y="158750"/>
            <a:ext cx="11220450" cy="5800725"/>
          </a:xfrm>
          <a:prstGeom prst="rect">
            <a:avLst/>
          </a:prstGeom>
        </p:spPr>
      </p:pic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DA971D6F-0927-44B1-B726-3C41805B0CF0}"/>
              </a:ext>
            </a:extLst>
          </p:cNvPr>
          <p:cNvCxnSpPr>
            <a:cxnSpLocks/>
          </p:cNvCxnSpPr>
          <p:nvPr/>
        </p:nvCxnSpPr>
        <p:spPr bwMode="auto">
          <a:xfrm flipH="1">
            <a:off x="3723861" y="3299791"/>
            <a:ext cx="2478156" cy="15240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CDCB8668-003E-4976-A40E-E1DF27EDFD62}"/>
              </a:ext>
            </a:extLst>
          </p:cNvPr>
          <p:cNvSpPr txBox="1"/>
          <p:nvPr/>
        </p:nvSpPr>
        <p:spPr>
          <a:xfrm>
            <a:off x="6334538" y="3115125"/>
            <a:ext cx="282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中文使用教程入口</a:t>
            </a:r>
          </a:p>
        </p:txBody>
      </p:sp>
    </p:spTree>
    <p:extLst>
      <p:ext uri="{BB962C8B-B14F-4D97-AF65-F5344CB8AC3E}">
        <p14:creationId xmlns:p14="http://schemas.microsoft.com/office/powerpoint/2010/main" val="1891774730"/>
      </p:ext>
    </p:extLst>
  </p:cSld>
  <p:clrMapOvr>
    <a:masterClrMapping/>
  </p:clrMapOvr>
  <p:transition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354" name="Picture 8">
            <a:extLst>
              <a:ext uri="{FF2B5EF4-FFF2-40B4-BE49-F238E27FC236}">
                <a16:creationId xmlns:a16="http://schemas.microsoft.com/office/drawing/2014/main" id="{75EBDADC-24B6-4B92-9C50-F91DC2D0D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1235" y="1482195"/>
            <a:ext cx="9968035" cy="445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6355" name="Picture 3">
            <a:extLst>
              <a:ext uri="{FF2B5EF4-FFF2-40B4-BE49-F238E27FC236}">
                <a16:creationId xmlns:a16="http://schemas.microsoft.com/office/drawing/2014/main" id="{D90E0119-1556-4069-85AE-80CFAAD04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483" y="1525286"/>
            <a:ext cx="1330533" cy="295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6356" name="TextBox 3">
            <a:extLst>
              <a:ext uri="{FF2B5EF4-FFF2-40B4-BE49-F238E27FC236}">
                <a16:creationId xmlns:a16="http://schemas.microsoft.com/office/drawing/2014/main" id="{D7973105-7DB8-48B2-A14D-64E60AB75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0930" y="1530889"/>
            <a:ext cx="4114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你可以参加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EBSCO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网络课程，提前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5-10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分钟点击课程标题，加入课程。</a:t>
            </a:r>
          </a:p>
        </p:txBody>
      </p:sp>
      <p:pic>
        <p:nvPicPr>
          <p:cNvPr id="356357" name="Picture 3">
            <a:extLst>
              <a:ext uri="{FF2B5EF4-FFF2-40B4-BE49-F238E27FC236}">
                <a16:creationId xmlns:a16="http://schemas.microsoft.com/office/drawing/2014/main" id="{89E9EF71-2527-4D6E-B2B0-CE12B9202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930" y="1340546"/>
            <a:ext cx="41148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6358" name="TextBox 2">
            <a:extLst>
              <a:ext uri="{FF2B5EF4-FFF2-40B4-BE49-F238E27FC236}">
                <a16:creationId xmlns:a16="http://schemas.microsoft.com/office/drawing/2014/main" id="{BBD32CB7-9F98-4984-880B-4D43CC217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7683" y="439899"/>
            <a:ext cx="7162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https://ebsco-chinese.webex.com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610788743"/>
      </p:ext>
    </p:extLst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378" name="Picture 2">
            <a:extLst>
              <a:ext uri="{FF2B5EF4-FFF2-40B4-BE49-F238E27FC236}">
                <a16:creationId xmlns:a16="http://schemas.microsoft.com/office/drawing/2014/main" id="{8F59ADD3-11C6-4409-BD8C-D714F71CA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8390" y="540876"/>
            <a:ext cx="10415220" cy="4561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7379" name="TextBox 3">
            <a:extLst>
              <a:ext uri="{FF2B5EF4-FFF2-40B4-BE49-F238E27FC236}">
                <a16:creationId xmlns:a16="http://schemas.microsoft.com/office/drawing/2014/main" id="{1BF6D855-AE01-43CB-9567-ACE9B0518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7234" y="3657600"/>
            <a:ext cx="34190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当字体变成黑色，输入姓名和邮箱即可开始上课。</a:t>
            </a:r>
          </a:p>
        </p:txBody>
      </p:sp>
      <p:cxnSp>
        <p:nvCxnSpPr>
          <p:cNvPr id="3" name="直接箭头连接符 2">
            <a:extLst>
              <a:ext uri="{FF2B5EF4-FFF2-40B4-BE49-F238E27FC236}">
                <a16:creationId xmlns:a16="http://schemas.microsoft.com/office/drawing/2014/main" id="{57B9F8F5-1481-486B-8FFB-B562D4CD9C6C}"/>
              </a:ext>
            </a:extLst>
          </p:cNvPr>
          <p:cNvCxnSpPr/>
          <p:nvPr/>
        </p:nvCxnSpPr>
        <p:spPr bwMode="auto">
          <a:xfrm flipV="1">
            <a:off x="8560904" y="2570922"/>
            <a:ext cx="728870" cy="108667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483533704"/>
      </p:ext>
    </p:extLst>
  </p:cSld>
  <p:clrMapOvr>
    <a:masterClrMapping/>
  </p:clrMapOvr>
  <p:transition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Title 1">
            <a:extLst>
              <a:ext uri="{FF2B5EF4-FFF2-40B4-BE49-F238E27FC236}">
                <a16:creationId xmlns:a16="http://schemas.microsoft.com/office/drawing/2014/main" id="{9E6D3F27-82D6-40E0-A55C-7B8C27DD12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67001"/>
            <a:ext cx="9144000" cy="784225"/>
          </a:xfrm>
        </p:spPr>
        <p:txBody>
          <a:bodyPr/>
          <a:lstStyle/>
          <a:p>
            <a:b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</a:b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Thank You!</a:t>
            </a:r>
            <a:b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</a:br>
            <a:br>
              <a:rPr lang="en-US" altLang="zh-CN" sz="1800" dirty="0">
                <a:latin typeface="Arial" panose="020B0604020202020204" pitchFamily="34" charset="0"/>
                <a:ea typeface="宋体" panose="02010600030101010101" pitchFamily="2" charset="-122"/>
              </a:rPr>
            </a:b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访问更多信息参见</a:t>
            </a:r>
            <a:r>
              <a:rPr lang="en-US" altLang="zh-CN" sz="1800" u="sng" dirty="0">
                <a:solidFill>
                  <a:srgbClr val="2D2DB9"/>
                </a:solidFill>
                <a:ea typeface="宋体" panose="02010600030101010101" pitchFamily="2" charset="-122"/>
                <a:hlinkClick r:id="rId2"/>
              </a:rPr>
              <a:t>https://connect.ebsco.com/</a:t>
            </a:r>
            <a:r>
              <a:rPr lang="en-US" altLang="zh-CN" sz="1800" dirty="0">
                <a:solidFill>
                  <a:srgbClr val="2D2DB9"/>
                </a:solidFill>
                <a:ea typeface="宋体" panose="02010600030101010101" pitchFamily="2" charset="-122"/>
              </a:rPr>
              <a:t> </a:t>
            </a:r>
            <a:br>
              <a:rPr lang="zh-CN" altLang="zh-CN" sz="1800" dirty="0">
                <a:ea typeface="宋体" panose="02010600030101010101" pitchFamily="2" charset="-122"/>
              </a:rPr>
            </a:br>
            <a:r>
              <a:rPr lang="en-US" altLang="zh-CN" dirty="0">
                <a:ea typeface="宋体" panose="02010600030101010101" pitchFamily="2" charset="-122"/>
              </a:rPr>
              <a:t> </a:t>
            </a:r>
            <a:b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</a:b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Claire Hu 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胡文婷</a:t>
            </a:r>
            <a:b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</a:b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chu@ebsco.com</a:t>
            </a:r>
            <a:endParaRPr lang="en-US" altLang="zh-CN" sz="21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44067" name="Picture 3" descr="C:\Users\sjiang\Desktop\simplified chinese.png">
            <a:extLst>
              <a:ext uri="{FF2B5EF4-FFF2-40B4-BE49-F238E27FC236}">
                <a16:creationId xmlns:a16="http://schemas.microsoft.com/office/drawing/2014/main" id="{FFAD0089-8F80-4F80-81CB-0DE7EF29A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814" y="687388"/>
            <a:ext cx="1762125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4068" name="Picture 1">
            <a:extLst>
              <a:ext uri="{FF2B5EF4-FFF2-40B4-BE49-F238E27FC236}">
                <a16:creationId xmlns:a16="http://schemas.microsoft.com/office/drawing/2014/main" id="{5A2536EB-491B-4304-94BF-7888B83AA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714" y="698500"/>
            <a:ext cx="1793875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CBCBB0B-CDBA-4FA6-8211-1540436E97B3}"/>
              </a:ext>
            </a:extLst>
          </p:cNvPr>
          <p:cNvSpPr/>
          <p:nvPr/>
        </p:nvSpPr>
        <p:spPr>
          <a:xfrm>
            <a:off x="3798889" y="2554289"/>
            <a:ext cx="1703387" cy="369887"/>
          </a:xfrm>
          <a:prstGeom prst="rect">
            <a:avLst/>
          </a:prstGeom>
        </p:spPr>
        <p:txBody>
          <a:bodyPr wrap="none">
            <a:spAutoFit/>
          </a:bodyPr>
          <a:lstStyle>
            <a:lvl1pPr defTabSz="68580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8580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8580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8580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8580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EBSCO</a:t>
            </a: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公众号</a:t>
            </a:r>
            <a:endParaRPr kumimoji="0" lang="en-US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641EC-1452-4701-979A-B1AC02E46D9C}"/>
              </a:ext>
            </a:extLst>
          </p:cNvPr>
          <p:cNvSpPr/>
          <p:nvPr/>
        </p:nvSpPr>
        <p:spPr>
          <a:xfrm>
            <a:off x="6750050" y="255428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>
            <a:lvl1pPr defTabSz="68580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8580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8580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8580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8580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课程评价</a:t>
            </a: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597919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Content Placeholder 2"/>
          <p:cNvSpPr>
            <a:spLocks noGrp="1"/>
          </p:cNvSpPr>
          <p:nvPr>
            <p:ph idx="1"/>
          </p:nvPr>
        </p:nvSpPr>
        <p:spPr bwMode="auto">
          <a:xfrm>
            <a:off x="975243" y="879098"/>
            <a:ext cx="10515600" cy="12290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zh-CN" altLang="en-US" b="1" dirty="0">
                <a:solidFill>
                  <a:schemeClr val="tx2"/>
                </a:solidFill>
                <a:ea typeface="宋体" panose="02010600030101010101" pitchFamily="2" charset="-122"/>
              </a:rPr>
              <a:t>第一部分： 数据库内容介绍</a:t>
            </a:r>
            <a:endParaRPr lang="en-US" altLang="zh-CN" b="1" dirty="0">
              <a:solidFill>
                <a:schemeClr val="tx2"/>
              </a:solidFill>
              <a:ea typeface="宋体" panose="02010600030101010101" pitchFamily="2" charset="-122"/>
            </a:endParaRPr>
          </a:p>
          <a:p>
            <a:pPr marL="0" indent="0" algn="ctr">
              <a:buNone/>
            </a:pPr>
            <a:r>
              <a:rPr lang="en-AU" altLang="zh-CN" dirty="0">
                <a:ea typeface="宋体" panose="02010600030101010101" pitchFamily="2" charset="-122"/>
              </a:rPr>
              <a:t>Introduction of Database Content</a:t>
            </a:r>
          </a:p>
          <a:p>
            <a:pPr marL="0" indent="0" algn="ctr">
              <a:buNone/>
            </a:pPr>
            <a:endParaRPr lang="en-AU" altLang="zh-CN" dirty="0">
              <a:ea typeface="宋体" panose="02010600030101010101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95800" y="2438400"/>
            <a:ext cx="3245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1" u="none" strike="noStrike" kern="1200" cap="none" spc="0" normalizeH="0" baseline="0" noProof="0" dirty="0">
                <a:ln>
                  <a:noFill/>
                </a:ln>
                <a:solidFill>
                  <a:srgbClr val="6D456A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cs"/>
                <a:hlinkClick r:id="rId2"/>
              </a:rPr>
              <a:t>Academic Search Premier</a:t>
            </a:r>
            <a:endParaRPr kumimoji="0" lang="en-US" altLang="zh-CN" sz="1800" b="0" i="1" u="none" strike="noStrike" kern="1200" cap="none" spc="0" normalizeH="0" baseline="0" noProof="0" dirty="0">
              <a:ln>
                <a:noFill/>
              </a:ln>
              <a:solidFill>
                <a:srgbClr val="6D456A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综合学科检索数据库</a:t>
            </a:r>
          </a:p>
        </p:txBody>
      </p:sp>
      <p:sp>
        <p:nvSpPr>
          <p:cNvPr id="3" name="Rectangle 2"/>
          <p:cNvSpPr/>
          <p:nvPr/>
        </p:nvSpPr>
        <p:spPr>
          <a:xfrm>
            <a:off x="4724771" y="3327988"/>
            <a:ext cx="27879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cs"/>
                <a:hlinkClick r:id="rId3"/>
              </a:rPr>
              <a:t>Business Source Premier</a:t>
            </a:r>
            <a:endParaRPr kumimoji="0" lang="en-US" altLang="zh-CN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企业商管财经数据库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710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/>
          <p:cNvSpPr>
            <a:spLocks noGrp="1"/>
          </p:cNvSpPr>
          <p:nvPr>
            <p:ph type="title"/>
          </p:nvPr>
        </p:nvSpPr>
        <p:spPr/>
        <p:txBody>
          <a:bodyPr vert="horz" lIns="68580" tIns="34290" rIns="68580" bIns="0" rtlCol="0" anchor="ctr">
            <a:noAutofit/>
          </a:bodyPr>
          <a:lstStyle/>
          <a:p>
            <a:r>
              <a:rPr lang="en-US" altLang="zh-CN" i="1" dirty="0">
                <a:solidFill>
                  <a:srgbClr val="6D456A"/>
                </a:solidFill>
                <a:ea typeface="宋体" panose="02010600030101010101" pitchFamily="2" charset="-122"/>
              </a:rPr>
              <a:t>Academic Search Version   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/>
          </p:nvPr>
        </p:nvGraphicFramePr>
        <p:xfrm>
          <a:off x="2105226" y="1828800"/>
          <a:ext cx="7981548" cy="38877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14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60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60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60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90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448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Academic Search </a:t>
                      </a:r>
                      <a:br>
                        <a:rPr lang="en-US" sz="23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23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Version</a:t>
                      </a:r>
                      <a:endParaRPr lang="en-US" sz="23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26" marR="88526" marT="0" marB="118034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b="1" dirty="0"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持续收录的全文期刊和杂志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6395" marR="66395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b="1" dirty="0"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持续收录的同行评审的期刊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6395" marR="66395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b="1" dirty="0"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持续收录且无延迟出版的同行评审的期刊</a:t>
                      </a:r>
                      <a:endParaRPr lang="en-US" altLang="zh-CN" sz="1800" b="1" dirty="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6395" marR="66395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dirty="0"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被</a:t>
                      </a:r>
                      <a:r>
                        <a:rPr lang="en-US" altLang="zh-CN" sz="1800" b="1" dirty="0"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Web of Science </a:t>
                      </a:r>
                      <a:r>
                        <a:rPr lang="zh-CN" altLang="en-US" sz="1800" b="1" dirty="0"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或</a:t>
                      </a:r>
                      <a:r>
                        <a:rPr lang="en-US" altLang="zh-CN" sz="1800" b="1" dirty="0"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Scopus</a:t>
                      </a:r>
                      <a:endParaRPr lang="en-US" altLang="zh-CN" sz="1800" b="1" dirty="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b="1" dirty="0"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索引的持续收录的全文期刊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6395" marR="66395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7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1" dirty="0">
                          <a:solidFill>
                            <a:schemeClr val="bg1"/>
                          </a:solidFill>
                          <a:effectLst/>
                        </a:rPr>
                        <a:t>Elite</a:t>
                      </a:r>
                      <a:endParaRPr lang="en-US" sz="1500" b="1" i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517" marR="69517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1,440</a:t>
                      </a:r>
                    </a:p>
                  </a:txBody>
                  <a:tcPr marL="69517" marR="695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1,177</a:t>
                      </a:r>
                    </a:p>
                  </a:txBody>
                  <a:tcPr marL="69517" marR="695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519</a:t>
                      </a:r>
                    </a:p>
                  </a:txBody>
                  <a:tcPr marL="69517" marR="695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1,071</a:t>
                      </a:r>
                    </a:p>
                  </a:txBody>
                  <a:tcPr marL="69517" marR="69517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7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1" dirty="0">
                          <a:solidFill>
                            <a:schemeClr val="bg1"/>
                          </a:solidFill>
                          <a:effectLst/>
                        </a:rPr>
                        <a:t>Premier</a:t>
                      </a:r>
                      <a:endParaRPr lang="en-US" sz="1500" b="1" i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517" marR="69517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4,686</a:t>
                      </a:r>
                    </a:p>
                  </a:txBody>
                  <a:tcPr marL="69517" marR="695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3,918</a:t>
                      </a:r>
                    </a:p>
                  </a:txBody>
                  <a:tcPr marL="69517" marR="695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2,799</a:t>
                      </a:r>
                    </a:p>
                  </a:txBody>
                  <a:tcPr marL="69517" marR="695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2,200</a:t>
                      </a:r>
                    </a:p>
                  </a:txBody>
                  <a:tcPr marL="69517" marR="69517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7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1" dirty="0">
                          <a:solidFill>
                            <a:schemeClr val="bg1"/>
                          </a:solidFill>
                          <a:effectLst/>
                        </a:rPr>
                        <a:t>Complete</a:t>
                      </a:r>
                      <a:endParaRPr lang="en-US" sz="1500" b="1" i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517" marR="69517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8,793</a:t>
                      </a:r>
                    </a:p>
                  </a:txBody>
                  <a:tcPr marL="69517" marR="695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7,633</a:t>
                      </a:r>
                    </a:p>
                  </a:txBody>
                  <a:tcPr marL="69517" marR="695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5,792</a:t>
                      </a:r>
                    </a:p>
                  </a:txBody>
                  <a:tcPr marL="69517" marR="695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3,884</a:t>
                      </a:r>
                    </a:p>
                  </a:txBody>
                  <a:tcPr marL="69517" marR="69517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07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1" dirty="0">
                          <a:solidFill>
                            <a:schemeClr val="bg1"/>
                          </a:solidFill>
                          <a:effectLst/>
                        </a:rPr>
                        <a:t>ULTIMATE*</a:t>
                      </a:r>
                      <a:endParaRPr lang="en-US" sz="1500" b="1" i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517" marR="69517" marT="0" marB="0" anchor="ctr">
                    <a:solidFill>
                      <a:srgbClr val="422A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10,630</a:t>
                      </a:r>
                    </a:p>
                  </a:txBody>
                  <a:tcPr marL="69517" marR="69517" marT="0" marB="0" anchor="ctr">
                    <a:solidFill>
                      <a:srgbClr val="6D45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9,631</a:t>
                      </a:r>
                    </a:p>
                  </a:txBody>
                  <a:tcPr marL="69517" marR="69517" marT="0" marB="0" anchor="ctr">
                    <a:solidFill>
                      <a:srgbClr val="6D45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6,875</a:t>
                      </a:r>
                    </a:p>
                  </a:txBody>
                  <a:tcPr marL="69517" marR="69517" marT="0" marB="0" anchor="ctr">
                    <a:solidFill>
                      <a:srgbClr val="6D45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5,854</a:t>
                      </a:r>
                    </a:p>
                  </a:txBody>
                  <a:tcPr marL="69517" marR="69517" marT="0" marB="0" anchor="ctr">
                    <a:solidFill>
                      <a:srgbClr val="6D45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4353343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DF8878-681D-4962-BC08-6B361C80C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3336"/>
            <a:ext cx="10938164" cy="2671646"/>
          </a:xfrm>
        </p:spPr>
        <p:txBody>
          <a:bodyPr/>
          <a:lstStyle/>
          <a:p>
            <a:r>
              <a:rPr lang="en-US" altLang="zh-CN" dirty="0"/>
              <a:t>ASP</a:t>
            </a:r>
            <a:br>
              <a:rPr lang="en-US" altLang="zh-CN" dirty="0"/>
            </a:br>
            <a:r>
              <a:rPr lang="zh-CN" altLang="en-US" sz="2800" dirty="0"/>
              <a:t>多学科研究数据库。它提供著名的全文期刊，杂志和其他宝贵的资源。</a:t>
            </a:r>
            <a:br>
              <a:rPr lang="en-US" altLang="zh-CN" sz="2800" dirty="0"/>
            </a:br>
            <a:br>
              <a:rPr lang="en-US" altLang="zh-CN" dirty="0"/>
            </a:br>
            <a:br>
              <a:rPr lang="en-US" altLang="zh-CN" dirty="0"/>
            </a:br>
            <a:r>
              <a:rPr lang="zh-CN" altLang="en-US" dirty="0"/>
              <a:t>覆盖学科：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DC5A207-1C9C-4495-9BDE-DDFDD9B6B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0"/>
            <a:ext cx="7945582" cy="3005680"/>
          </a:xfrm>
        </p:spPr>
        <p:txBody>
          <a:bodyPr numCol="2"/>
          <a:lstStyle/>
          <a:p>
            <a:r>
              <a:rPr lang="zh-CN" altLang="en-US" dirty="0"/>
              <a:t>生物</a:t>
            </a:r>
            <a:endParaRPr lang="en-US" altLang="zh-CN" dirty="0"/>
          </a:p>
          <a:p>
            <a:r>
              <a:rPr lang="zh-CN" altLang="en-US" dirty="0"/>
              <a:t>化学</a:t>
            </a:r>
            <a:endParaRPr lang="en-US" altLang="zh-CN" dirty="0"/>
          </a:p>
          <a:p>
            <a:r>
              <a:rPr lang="zh-CN" altLang="en-US" dirty="0"/>
              <a:t>工程</a:t>
            </a:r>
            <a:endParaRPr lang="en-US" altLang="zh-CN" dirty="0"/>
          </a:p>
          <a:p>
            <a:r>
              <a:rPr lang="zh-CN" altLang="en-US" dirty="0"/>
              <a:t>物理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心理学</a:t>
            </a:r>
            <a:endParaRPr lang="en-US" altLang="zh-CN" dirty="0"/>
          </a:p>
          <a:p>
            <a:r>
              <a:rPr lang="zh-CN" altLang="en-US" dirty="0"/>
              <a:t>宗教与哲学</a:t>
            </a:r>
            <a:endParaRPr lang="en-US" altLang="zh-CN" dirty="0"/>
          </a:p>
          <a:p>
            <a:r>
              <a:rPr lang="zh-CN" altLang="en-US" dirty="0"/>
              <a:t>科学与技术</a:t>
            </a:r>
            <a:endParaRPr lang="en-US" altLang="zh-CN" dirty="0"/>
          </a:p>
          <a:p>
            <a:r>
              <a:rPr lang="zh-CN" altLang="en-US" dirty="0"/>
              <a:t>兽医科学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9829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1"/>
          <p:cNvSpPr>
            <a:spLocks noGrp="1"/>
          </p:cNvSpPr>
          <p:nvPr>
            <p:ph type="title"/>
          </p:nvPr>
        </p:nvSpPr>
        <p:spPr/>
        <p:txBody>
          <a:bodyPr vert="horz" lIns="68580" tIns="34290" rIns="68580" bIns="0" rtlCol="0" anchor="ctr">
            <a:noAutofit/>
          </a:bodyPr>
          <a:lstStyle/>
          <a:p>
            <a:r>
              <a:rPr lang="en-US" altLang="zh-CN" i="1" dirty="0">
                <a:ea typeface="宋体" panose="02010600030101010101" pitchFamily="2" charset="-122"/>
              </a:rPr>
              <a:t>Business Source Version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/>
          </p:nvPr>
        </p:nvGraphicFramePr>
        <p:xfrm>
          <a:off x="1752600" y="1752600"/>
          <a:ext cx="8268342" cy="41526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93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6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69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36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9257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500" dirty="0">
                          <a:solidFill>
                            <a:schemeClr val="bg1"/>
                          </a:solidFill>
                          <a:latin typeface="+mj-lt"/>
                          <a:ea typeface="等线" panose="02010600030101010101" pitchFamily="2" charset="-122"/>
                        </a:rPr>
                        <a:t>Business Source </a:t>
                      </a:r>
                      <a:r>
                        <a:rPr lang="en-US" altLang="zh-CN" sz="2500" dirty="0" err="1">
                          <a:solidFill>
                            <a:schemeClr val="bg1"/>
                          </a:solidFill>
                          <a:latin typeface="+mj-lt"/>
                          <a:ea typeface="等线" panose="02010600030101010101" pitchFamily="2" charset="-122"/>
                        </a:rPr>
                        <a:t>vertion</a:t>
                      </a:r>
                      <a:r>
                        <a:rPr lang="en-US" altLang="zh-CN" sz="2500" dirty="0">
                          <a:solidFill>
                            <a:schemeClr val="bg1"/>
                          </a:solidFill>
                          <a:latin typeface="+mj-lt"/>
                          <a:ea typeface="等线" panose="02010600030101010101" pitchFamily="2" charset="-122"/>
                        </a:rPr>
                        <a:t> </a:t>
                      </a:r>
                      <a:endParaRPr lang="en-US" sz="2500" b="1" i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417" marR="83417" marT="0" marB="111222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dirty="0"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持续收录的全文期刊和杂志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3417" marR="83417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dirty="0"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持续收录的同行评审的期刊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3417" marR="83417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dirty="0"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持续收录且无延迟出版的同行评审的期刊</a:t>
                      </a:r>
                      <a:endParaRPr lang="en-US" altLang="zh-CN" sz="2000" b="1" dirty="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3417" marR="83417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1" dirty="0"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被</a:t>
                      </a:r>
                      <a:r>
                        <a:rPr lang="en-US" altLang="zh-CN" sz="2000" b="1" dirty="0"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Web of Science </a:t>
                      </a:r>
                      <a:r>
                        <a:rPr lang="zh-CN" altLang="en-US" sz="2000" b="1" dirty="0"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或</a:t>
                      </a:r>
                      <a:r>
                        <a:rPr lang="en-US" altLang="zh-CN" sz="2000" b="1" dirty="0"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Scopus</a:t>
                      </a:r>
                      <a:endParaRPr lang="en-US" altLang="zh-CN" sz="2000" b="1" dirty="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dirty="0"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索引的持续收录的全文期刊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3417" marR="83417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9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Elite</a:t>
                      </a:r>
                      <a:endParaRPr lang="en-US" sz="1500" b="1" i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15" marR="72015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606</a:t>
                      </a:r>
                    </a:p>
                  </a:txBody>
                  <a:tcPr marL="72015" marR="720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357</a:t>
                      </a:r>
                    </a:p>
                  </a:txBody>
                  <a:tcPr marL="72015" marR="720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179</a:t>
                      </a:r>
                    </a:p>
                  </a:txBody>
                  <a:tcPr marL="72015" marR="720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316</a:t>
                      </a:r>
                    </a:p>
                  </a:txBody>
                  <a:tcPr marL="72015" marR="7201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09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Premier</a:t>
                      </a:r>
                      <a:endParaRPr lang="en-US" sz="1500" b="1" i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15" marR="7201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1,100</a:t>
                      </a:r>
                    </a:p>
                  </a:txBody>
                  <a:tcPr marL="72015" marR="720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660</a:t>
                      </a:r>
                    </a:p>
                  </a:txBody>
                  <a:tcPr marL="72015" marR="720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</a:t>
                      </a:r>
                    </a:p>
                  </a:txBody>
                  <a:tcPr marL="72015" marR="720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550</a:t>
                      </a:r>
                    </a:p>
                  </a:txBody>
                  <a:tcPr marL="72015" marR="7201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9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Complete</a:t>
                      </a:r>
                      <a:endParaRPr lang="en-US" sz="1500" b="1" i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15" marR="72015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2,258</a:t>
                      </a:r>
                    </a:p>
                  </a:txBody>
                  <a:tcPr marL="72015" marR="720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1,337</a:t>
                      </a:r>
                    </a:p>
                  </a:txBody>
                  <a:tcPr marL="72015" marR="720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792</a:t>
                      </a:r>
                    </a:p>
                  </a:txBody>
                  <a:tcPr marL="72015" marR="720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873</a:t>
                      </a:r>
                    </a:p>
                  </a:txBody>
                  <a:tcPr marL="72015" marR="7201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9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ULTIMATE*</a:t>
                      </a:r>
                      <a:endParaRPr lang="en-US" sz="1500" b="1" i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15" marR="72015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3,508</a:t>
                      </a:r>
                    </a:p>
                  </a:txBody>
                  <a:tcPr marL="72015" marR="72015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2,087</a:t>
                      </a:r>
                    </a:p>
                  </a:txBody>
                  <a:tcPr marL="72015" marR="72015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1,392</a:t>
                      </a:r>
                    </a:p>
                  </a:txBody>
                  <a:tcPr marL="72015" marR="72015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1,043</a:t>
                      </a:r>
                    </a:p>
                  </a:txBody>
                  <a:tcPr marL="72015" marR="72015" marT="0" marB="0"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550882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1_EBSCO General - Body">
  <a:themeElements>
    <a:clrScheme name="EBSCO General">
      <a:dk1>
        <a:sysClr val="windowText" lastClr="000000"/>
      </a:dk1>
      <a:lt1>
        <a:sysClr val="window" lastClr="FFFFFF"/>
      </a:lt1>
      <a:dk2>
        <a:srgbClr val="454545"/>
      </a:dk2>
      <a:lt2>
        <a:srgbClr val="E7E6E6"/>
      </a:lt2>
      <a:accent1>
        <a:srgbClr val="002F56"/>
      </a:accent1>
      <a:accent2>
        <a:srgbClr val="3E75CF"/>
      </a:accent2>
      <a:accent3>
        <a:srgbClr val="2F9A41"/>
      </a:accent3>
      <a:accent4>
        <a:srgbClr val="DF5B57"/>
      </a:accent4>
      <a:accent5>
        <a:srgbClr val="FCB83E"/>
      </a:accent5>
      <a:accent6>
        <a:srgbClr val="8A8A8A"/>
      </a:accent6>
      <a:hlink>
        <a:srgbClr val="0563C1"/>
      </a:hlink>
      <a:folHlink>
        <a:srgbClr val="954F72"/>
      </a:folHlink>
    </a:clrScheme>
    <a:fontScheme name="EBSCO 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50000">
              <a:srgbClr val="10387A"/>
            </a:gs>
            <a:gs pos="50000">
              <a:schemeClr val="accent1"/>
            </a:gs>
          </a:gsLst>
          <a:lin ang="14100000" scaled="0"/>
        </a:gradFill>
        <a:ln>
          <a:noFill/>
        </a:ln>
      </a:spPr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bg1">
              <a:lumMod val="50000"/>
            </a:schemeClr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BSCO 2015 Theme v2" id="{2975043A-C95F-4D9D-8966-BD2F9103FC35}" vid="{A25642F3-7D27-431F-B3B7-742F97631E52}"/>
    </a:ext>
  </a:extLst>
</a:theme>
</file>

<file path=ppt/theme/theme2.xml><?xml version="1.0" encoding="utf-8"?>
<a:theme xmlns:a="http://schemas.openxmlformats.org/drawingml/2006/main" name="1_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969696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6969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3_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969696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6969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6_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969696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6969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1415</Words>
  <Application>Microsoft Office PowerPoint</Application>
  <PresentationFormat>宽屏</PresentationFormat>
  <Paragraphs>333</Paragraphs>
  <Slides>55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55</vt:i4>
      </vt:variant>
    </vt:vector>
  </HeadingPairs>
  <TitlesOfParts>
    <vt:vector size="68" baseType="lpstr">
      <vt:lpstr>ＭＳ Ｐゴシック</vt:lpstr>
      <vt:lpstr>ＭＳ Ｐゴシック</vt:lpstr>
      <vt:lpstr>等线</vt:lpstr>
      <vt:lpstr>宋体</vt:lpstr>
      <vt:lpstr>Arial</vt:lpstr>
      <vt:lpstr>Calibri</vt:lpstr>
      <vt:lpstr>Georgia</vt:lpstr>
      <vt:lpstr>Times New Roman</vt:lpstr>
      <vt:lpstr>Wingdings</vt:lpstr>
      <vt:lpstr>1_EBSCO General - Body</vt:lpstr>
      <vt:lpstr>1_Default Design</vt:lpstr>
      <vt:lpstr>13_Default Design</vt:lpstr>
      <vt:lpstr>16_Default Design</vt:lpstr>
      <vt:lpstr>PowerPoint 演示文稿</vt:lpstr>
      <vt:lpstr>PowerPoint 演示文稿</vt:lpstr>
      <vt:lpstr>PowerPoint 演示文稿</vt:lpstr>
      <vt:lpstr>PowerPoint 演示文稿</vt:lpstr>
      <vt:lpstr>课程内容</vt:lpstr>
      <vt:lpstr>PowerPoint 演示文稿</vt:lpstr>
      <vt:lpstr>Academic Search Version   </vt:lpstr>
      <vt:lpstr>ASP 多学科研究数据库。它提供著名的全文期刊，杂志和其他宝贵的资源。   覆盖学科：</vt:lpstr>
      <vt:lpstr>Business Source Version</vt:lpstr>
      <vt:lpstr>BSP 业界最广泛使用的商业研究数据库，涵盖各种商业学科全文和可搜索的顶级期刊引用的参考文献。</vt:lpstr>
      <vt:lpstr>Top Five General Business Magazines 商学杂志</vt:lpstr>
      <vt:lpstr>Management Journals Ranked</vt:lpstr>
      <vt:lpstr>Top Marketing Journals in Doctoral Institutions</vt:lpstr>
      <vt:lpstr>MIS Journals Ranked</vt:lpstr>
      <vt:lpstr>Top Accounting Journals</vt:lpstr>
      <vt:lpstr>Top Academic Business Journals</vt:lpstr>
      <vt:lpstr>第二部分： 上机操作演示            </vt:lpstr>
      <vt:lpstr>如何进入EBSCO</vt:lpstr>
      <vt:lpstr>PowerPoint 演示文稿</vt:lpstr>
      <vt:lpstr>高级检索</vt:lpstr>
      <vt:lpstr>PowerPoint 演示文稿</vt:lpstr>
      <vt:lpstr>PowerPoint 演示文稿</vt:lpstr>
      <vt:lpstr>布尔逻辑运算符</vt:lpstr>
      <vt:lpstr>PowerPoint 演示文稿</vt:lpstr>
      <vt:lpstr>PowerPoint 演示文稿</vt:lpstr>
      <vt:lpstr>PowerPoint 演示文稿</vt:lpstr>
      <vt:lpstr>检索技巧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如何检索HTML格式文献？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第三部分 支持站点及免费教程 https://help.ebsco.com/</vt:lpstr>
      <vt:lpstr>PowerPoint 演示文稿</vt:lpstr>
      <vt:lpstr>PowerPoint 演示文稿</vt:lpstr>
      <vt:lpstr>PowerPoint 演示文稿</vt:lpstr>
      <vt:lpstr>PowerPoint 演示文稿</vt:lpstr>
      <vt:lpstr> Thank You!  访问更多信息参见https://connect.ebsco.com/    Claire Hu 胡文婷 chu@ebsco.com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Claire Hu</dc:creator>
  <cp:lastModifiedBy>Claire Hu</cp:lastModifiedBy>
  <cp:revision>1</cp:revision>
  <dcterms:created xsi:type="dcterms:W3CDTF">2019-04-23T14:34:07Z</dcterms:created>
  <dcterms:modified xsi:type="dcterms:W3CDTF">2019-04-23T14:37:51Z</dcterms:modified>
</cp:coreProperties>
</file>