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handoutMasterIdLst>
    <p:handoutMasterId r:id="rId110"/>
  </p:handoutMasterIdLst>
  <p:sldIdLst>
    <p:sldId id="289" r:id="rId2"/>
    <p:sldId id="373" r:id="rId3"/>
    <p:sldId id="369" r:id="rId4"/>
    <p:sldId id="362" r:id="rId5"/>
    <p:sldId id="466" r:id="rId6"/>
    <p:sldId id="363" r:id="rId7"/>
    <p:sldId id="365" r:id="rId8"/>
    <p:sldId id="364" r:id="rId9"/>
    <p:sldId id="377" r:id="rId10"/>
    <p:sldId id="366" r:id="rId11"/>
    <p:sldId id="367" r:id="rId12"/>
    <p:sldId id="368" r:id="rId13"/>
    <p:sldId id="316" r:id="rId14"/>
    <p:sldId id="475" r:id="rId15"/>
    <p:sldId id="317" r:id="rId16"/>
    <p:sldId id="319" r:id="rId17"/>
    <p:sldId id="318" r:id="rId18"/>
    <p:sldId id="447" r:id="rId19"/>
    <p:sldId id="487" r:id="rId20"/>
    <p:sldId id="488" r:id="rId21"/>
    <p:sldId id="489" r:id="rId22"/>
    <p:sldId id="481" r:id="rId23"/>
    <p:sldId id="482" r:id="rId24"/>
    <p:sldId id="483" r:id="rId25"/>
    <p:sldId id="484" r:id="rId26"/>
    <p:sldId id="504" r:id="rId27"/>
    <p:sldId id="486" r:id="rId28"/>
    <p:sldId id="320" r:id="rId29"/>
    <p:sldId id="321" r:id="rId30"/>
    <p:sldId id="323" r:id="rId31"/>
    <p:sldId id="423" r:id="rId32"/>
    <p:sldId id="322" r:id="rId33"/>
    <p:sldId id="370" r:id="rId34"/>
    <p:sldId id="422" r:id="rId35"/>
    <p:sldId id="424" r:id="rId36"/>
    <p:sldId id="480" r:id="rId37"/>
    <p:sldId id="427" r:id="rId38"/>
    <p:sldId id="476" r:id="rId39"/>
    <p:sldId id="430" r:id="rId40"/>
    <p:sldId id="325" r:id="rId41"/>
    <p:sldId id="326" r:id="rId42"/>
    <p:sldId id="327" r:id="rId43"/>
    <p:sldId id="328" r:id="rId44"/>
    <p:sldId id="329" r:id="rId45"/>
    <p:sldId id="505" r:id="rId46"/>
    <p:sldId id="330" r:id="rId47"/>
    <p:sldId id="332" r:id="rId48"/>
    <p:sldId id="333" r:id="rId49"/>
    <p:sldId id="335" r:id="rId50"/>
    <p:sldId id="336" r:id="rId51"/>
    <p:sldId id="337" r:id="rId52"/>
    <p:sldId id="338" r:id="rId53"/>
    <p:sldId id="339" r:id="rId54"/>
    <p:sldId id="340" r:id="rId55"/>
    <p:sldId id="341" r:id="rId56"/>
    <p:sldId id="342" r:id="rId57"/>
    <p:sldId id="343" r:id="rId58"/>
    <p:sldId id="344" r:id="rId59"/>
    <p:sldId id="345" r:id="rId60"/>
    <p:sldId id="490" r:id="rId61"/>
    <p:sldId id="492" r:id="rId62"/>
    <p:sldId id="493" r:id="rId63"/>
    <p:sldId id="494" r:id="rId64"/>
    <p:sldId id="495" r:id="rId65"/>
    <p:sldId id="507" r:id="rId66"/>
    <p:sldId id="497" r:id="rId67"/>
    <p:sldId id="498" r:id="rId68"/>
    <p:sldId id="499" r:id="rId69"/>
    <p:sldId id="501" r:id="rId70"/>
    <p:sldId id="508" r:id="rId71"/>
    <p:sldId id="509" r:id="rId72"/>
    <p:sldId id="346" r:id="rId73"/>
    <p:sldId id="347" r:id="rId74"/>
    <p:sldId id="348" r:id="rId75"/>
    <p:sldId id="349" r:id="rId76"/>
    <p:sldId id="431" r:id="rId77"/>
    <p:sldId id="434" r:id="rId78"/>
    <p:sldId id="432" r:id="rId79"/>
    <p:sldId id="510" r:id="rId80"/>
    <p:sldId id="435" r:id="rId81"/>
    <p:sldId id="436" r:id="rId82"/>
    <p:sldId id="439" r:id="rId83"/>
    <p:sldId id="440" r:id="rId84"/>
    <p:sldId id="511" r:id="rId85"/>
    <p:sldId id="441" r:id="rId86"/>
    <p:sldId id="442" r:id="rId87"/>
    <p:sldId id="443" r:id="rId88"/>
    <p:sldId id="444" r:id="rId89"/>
    <p:sldId id="445" r:id="rId90"/>
    <p:sldId id="350" r:id="rId91"/>
    <p:sldId id="352" r:id="rId92"/>
    <p:sldId id="354" r:id="rId93"/>
    <p:sldId id="356" r:id="rId94"/>
    <p:sldId id="355" r:id="rId95"/>
    <p:sldId id="359" r:id="rId96"/>
    <p:sldId id="465" r:id="rId97"/>
    <p:sldId id="360" r:id="rId98"/>
    <p:sldId id="468" r:id="rId99"/>
    <p:sldId id="470" r:id="rId100"/>
    <p:sldId id="474" r:id="rId101"/>
    <p:sldId id="472" r:id="rId102"/>
    <p:sldId id="471" r:id="rId103"/>
    <p:sldId id="473" r:id="rId104"/>
    <p:sldId id="512" r:id="rId105"/>
    <p:sldId id="376" r:id="rId106"/>
    <p:sldId id="467" r:id="rId107"/>
    <p:sldId id="378"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17FF"/>
    <a:srgbClr val="000000"/>
    <a:srgbClr val="5F5F5F"/>
    <a:srgbClr val="1AC604"/>
    <a:srgbClr val="FFFFFF"/>
    <a:srgbClr val="404040"/>
    <a:srgbClr val="0000FF"/>
    <a:srgbClr val="F2F2F2"/>
    <a:srgbClr val="80808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9487" autoAdjust="0"/>
  </p:normalViewPr>
  <p:slideViewPr>
    <p:cSldViewPr snapToGrid="0" snapToObjects="1">
      <p:cViewPr varScale="1">
        <p:scale>
          <a:sx n="86" d="100"/>
          <a:sy n="86" d="100"/>
        </p:scale>
        <p:origin x="1306"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CADAC5-DAAE-FB47-AB3D-841C8668DA04}" type="datetimeFigureOut">
              <a:rPr lang="en-US" smtClean="0"/>
              <a:t>4/9/2019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15AA3-D93E-DF4A-B7F7-0DDA540E349A}" type="slidenum">
              <a:rPr lang="en-US" smtClean="0"/>
              <a:t>‹#›</a:t>
            </a:fld>
            <a:endParaRPr lang="en-US"/>
          </a:p>
        </p:txBody>
      </p:sp>
    </p:spTree>
    <p:extLst>
      <p:ext uri="{BB962C8B-B14F-4D97-AF65-F5344CB8AC3E}">
        <p14:creationId xmlns:p14="http://schemas.microsoft.com/office/powerpoint/2010/main" val="4061932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1D445-6659-474A-8325-AED606E3ECAD}" type="datetimeFigureOut">
              <a:rPr lang="en-US" smtClean="0"/>
              <a:t>4/9/2019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66A2B-D7AF-264F-A544-E504C8B3BF53}" type="slidenum">
              <a:rPr lang="en-US" smtClean="0"/>
              <a:t>‹#›</a:t>
            </a:fld>
            <a:endParaRPr lang="en-US"/>
          </a:p>
        </p:txBody>
      </p:sp>
    </p:spTree>
    <p:extLst>
      <p:ext uri="{BB962C8B-B14F-4D97-AF65-F5344CB8AC3E}">
        <p14:creationId xmlns:p14="http://schemas.microsoft.com/office/powerpoint/2010/main" val="40852504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ea typeface="微軟正黑體" panose="020B0604030504040204" pitchFamily="34" charset="-120"/>
            </a:endParaRPr>
          </a:p>
        </p:txBody>
      </p:sp>
      <p:sp>
        <p:nvSpPr>
          <p:cNvPr id="173060" name="Slide Number Placeholder 3"/>
          <p:cNvSpPr>
            <a:spLocks noGrp="1"/>
          </p:cNvSpPr>
          <p:nvPr>
            <p:ph type="sldNum" sz="quarter" idx="5"/>
          </p:nvPr>
        </p:nvSpPr>
        <p:spPr bwMode="auto">
          <a:xfrm>
            <a:off x="3849688" y="9429750"/>
            <a:ext cx="2946400" cy="496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1E13FD4-3ABC-4EDC-A03E-5DE4D11DB0F1}" type="slidenum">
              <a:rPr lang="en-US" altLang="en-US" smtClean="0">
                <a:latin typeface="Source Sans Pro" panose="020B0503030403020204" pitchFamily="34" charset="0"/>
              </a:rPr>
              <a:pPr/>
              <a:t>19</a:t>
            </a:fld>
            <a:endParaRPr lang="en-US" altLang="en-US">
              <a:latin typeface="Source Sans Pro" panose="020B0503030403020204" pitchFamily="34" charset="0"/>
            </a:endParaRPr>
          </a:p>
        </p:txBody>
      </p:sp>
    </p:spTree>
    <p:extLst>
      <p:ext uri="{BB962C8B-B14F-4D97-AF65-F5344CB8AC3E}">
        <p14:creationId xmlns:p14="http://schemas.microsoft.com/office/powerpoint/2010/main" val="328383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latin typeface="Arial" panose="020B0604020202020204" pitchFamily="34" charset="0"/>
              </a:rPr>
              <a:t>Once you have gone through your result set or</a:t>
            </a:r>
            <a:r>
              <a:rPr lang="en-US" altLang="en-US" baseline="0" dirty="0">
                <a:latin typeface="Arial" panose="020B0604020202020204" pitchFamily="34" charset="0"/>
              </a:rPr>
              <a:t> Marked List</a:t>
            </a:r>
            <a:r>
              <a:rPr lang="en-US" altLang="en-US" dirty="0">
                <a:latin typeface="Arial" panose="020B0604020202020204" pitchFamily="34" charset="0"/>
              </a:rPr>
              <a:t>, you may want to share them with a colleague or client. That can be done either via</a:t>
            </a:r>
            <a:r>
              <a:rPr lang="en-US" altLang="en-US" baseline="0" dirty="0">
                <a:latin typeface="Arial" panose="020B0604020202020204" pitchFamily="34" charset="0"/>
              </a:rPr>
              <a:t> wo</a:t>
            </a:r>
            <a:r>
              <a:rPr lang="en-US" altLang="en-US" dirty="0">
                <a:latin typeface="Arial" panose="020B0604020202020204" pitchFamily="34" charset="0"/>
              </a:rPr>
              <a:t>rk files which are stored on Derwent Innovation, or by downloading the results as a spreadsheet or PDF or other type of document.</a:t>
            </a:r>
          </a:p>
          <a:p>
            <a:r>
              <a:rPr lang="da-DK" altLang="en-US" dirty="0">
                <a:latin typeface="Arial" panose="020B0604020202020204" pitchFamily="34" charset="0"/>
              </a:rPr>
              <a:t>&lt;CLICK&gt;</a:t>
            </a:r>
            <a:endParaRPr lang="en-US" altLang="en-US" dirty="0">
              <a:latin typeface="Arial" panose="020B0604020202020204" pitchFamily="34" charset="0"/>
            </a:endParaRPr>
          </a:p>
          <a:p>
            <a:r>
              <a:rPr lang="en-US" altLang="en-US" dirty="0">
                <a:latin typeface="Arial" panose="020B0604020202020204" pitchFamily="34" charset="0"/>
              </a:rPr>
              <a:t>To save the relevant records as work files, you would highlight them from the</a:t>
            </a:r>
            <a:r>
              <a:rPr lang="en-US" altLang="en-US" baseline="0" dirty="0">
                <a:latin typeface="Arial" panose="020B0604020202020204" pitchFamily="34" charset="0"/>
              </a:rPr>
              <a:t> list and then click the Add To button in the bottom right.  &lt;CLICK&gt; In this example, we have chosen to create a new work file which can be shared with other people on your subscription via a public folder.</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0074319-EA49-49DA-AD2A-D1C8993B06DC}" type="slidenum">
              <a:rPr lang="en-US" smtClean="0"/>
              <a:pPr/>
              <a:t>50</a:t>
            </a:fld>
            <a:endParaRPr lang="en-US"/>
          </a:p>
        </p:txBody>
      </p:sp>
    </p:spTree>
    <p:extLst>
      <p:ext uri="{BB962C8B-B14F-4D97-AF65-F5344CB8AC3E}">
        <p14:creationId xmlns:p14="http://schemas.microsoft.com/office/powerpoint/2010/main" val="98441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latin typeface="Arial" panose="020B0604020202020204" pitchFamily="34" charset="0"/>
              </a:rPr>
              <a:t>Alternatively, you can download the results to your computer in the form of an Excel spreadsheet, PDF file, or many other formats.  Start by clicking on the Export button at the bottom of the screen. &lt;CLICK&gt;</a:t>
            </a:r>
          </a:p>
        </p:txBody>
      </p:sp>
      <p:sp>
        <p:nvSpPr>
          <p:cNvPr id="4" name="Slide Number Placeholder 3"/>
          <p:cNvSpPr>
            <a:spLocks noGrp="1"/>
          </p:cNvSpPr>
          <p:nvPr>
            <p:ph type="sldNum" sz="quarter" idx="10"/>
          </p:nvPr>
        </p:nvSpPr>
        <p:spPr/>
        <p:txBody>
          <a:bodyPr/>
          <a:lstStyle/>
          <a:p>
            <a:fld id="{40074319-EA49-49DA-AD2A-D1C8993B06DC}" type="slidenum">
              <a:rPr lang="en-US" smtClean="0"/>
              <a:pPr/>
              <a:t>52</a:t>
            </a:fld>
            <a:endParaRPr lang="en-US"/>
          </a:p>
        </p:txBody>
      </p:sp>
    </p:spTree>
    <p:extLst>
      <p:ext uri="{BB962C8B-B14F-4D97-AF65-F5344CB8AC3E}">
        <p14:creationId xmlns:p14="http://schemas.microsoft.com/office/powerpoint/2010/main" val="1698034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099" y="6076614"/>
            <a:ext cx="1505379" cy="679418"/>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164" y="6262530"/>
            <a:ext cx="1291403" cy="307586"/>
          </a:xfrm>
          <a:prstGeom prst="rect">
            <a:avLst/>
          </a:prstGeom>
        </p:spPr>
      </p:pic>
    </p:spTree>
    <p:extLst>
      <p:ext uri="{BB962C8B-B14F-4D97-AF65-F5344CB8AC3E}">
        <p14:creationId xmlns:p14="http://schemas.microsoft.com/office/powerpoint/2010/main" val="163817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248976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pPr algn="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76614"/>
            <a:ext cx="1505379" cy="679418"/>
          </a:xfrm>
          <a:prstGeom prst="rect">
            <a:avLst/>
          </a:prstGeom>
        </p:spPr>
      </p:pic>
    </p:spTree>
    <p:extLst>
      <p:ext uri="{BB962C8B-B14F-4D97-AF65-F5344CB8AC3E}">
        <p14:creationId xmlns:p14="http://schemas.microsoft.com/office/powerpoint/2010/main" val="306847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lvl="0">
              <a:buClr>
                <a:srgbClr val="FF6600"/>
              </a:buClr>
              <a:buSzPct val="75000"/>
            </a:pPr>
            <a:endParaRPr lang="en-US" sz="800" dirty="0">
              <a:latin typeface="Aria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419103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1653910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47359" y="2659752"/>
            <a:ext cx="2234550" cy="1008514"/>
          </a:xfrm>
          <a:prstGeom prst="rect">
            <a:avLst/>
          </a:prstGeom>
        </p:spPr>
      </p:pic>
    </p:spTree>
    <p:extLst>
      <p:ext uri="{BB962C8B-B14F-4D97-AF65-F5344CB8AC3E}">
        <p14:creationId xmlns:p14="http://schemas.microsoft.com/office/powerpoint/2010/main" val="2478564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1314" y="152400"/>
            <a:ext cx="8461374" cy="792163"/>
          </a:xfrm>
          <a:prstGeom prst="rect">
            <a:avLst/>
          </a:prstGeom>
        </p:spPr>
        <p:txBody>
          <a:bodyPr/>
          <a:lstStyle>
            <a:lvl1pPr>
              <a:defRPr>
                <a:latin typeface="+mn-lt"/>
                <a:ea typeface="Microsoft JhengHei" pitchFamily="34" charset="-120"/>
              </a:defRPr>
            </a:lvl1pPr>
          </a:lstStyle>
          <a:p>
            <a:r>
              <a:rPr lang="en-US" dirty="0"/>
              <a:t>Click to edit Master title style</a:t>
            </a:r>
          </a:p>
        </p:txBody>
      </p:sp>
      <p:sp>
        <p:nvSpPr>
          <p:cNvPr id="5" name="Rectangle 6"/>
          <p:cNvSpPr>
            <a:spLocks noGrp="1" noChangeArrowheads="1"/>
          </p:cNvSpPr>
          <p:nvPr>
            <p:ph type="sldNum" sz="quarter" idx="11"/>
          </p:nvPr>
        </p:nvSpPr>
        <p:spPr>
          <a:xfrm>
            <a:off x="8686800" y="6618288"/>
            <a:ext cx="457200" cy="231775"/>
          </a:xfrm>
          <a:prstGeom prst="rect">
            <a:avLst/>
          </a:prstGeom>
        </p:spPr>
        <p:txBody>
          <a:bodyPr/>
          <a:lstStyle>
            <a:lvl1pPr>
              <a:defRPr sz="800">
                <a:latin typeface="+mn-lt"/>
                <a:ea typeface="Microsoft JhengHei" pitchFamily="34" charset="-120"/>
              </a:defRPr>
            </a:lvl1pPr>
          </a:lstStyle>
          <a:p>
            <a:pPr>
              <a:defRPr/>
            </a:pPr>
            <a:fld id="{AE7F4A88-A6B2-4605-A5AB-FA4998B30505}" type="slidenum">
              <a:rPr lang="en-US" smtClean="0">
                <a:solidFill>
                  <a:srgbClr val="4B4B4B"/>
                </a:solidFill>
              </a:rPr>
              <a:pPr>
                <a:defRPr/>
              </a:pPr>
              <a:t>‹#›</a:t>
            </a:fld>
            <a:endParaRPr lang="en-US">
              <a:solidFill>
                <a:srgbClr val="4B4B4B"/>
              </a:solidFill>
            </a:endParaRPr>
          </a:p>
        </p:txBody>
      </p:sp>
      <p:sp>
        <p:nvSpPr>
          <p:cNvPr id="22" name="Rectangle 15"/>
          <p:cNvSpPr>
            <a:spLocks noGrp="1" noChangeArrowheads="1"/>
          </p:cNvSpPr>
          <p:nvPr>
            <p:ph type="subTitle" idx="1" hasCustomPrompt="1"/>
          </p:nvPr>
        </p:nvSpPr>
        <p:spPr>
          <a:xfrm>
            <a:off x="341314" y="1101758"/>
            <a:ext cx="8461373" cy="563269"/>
          </a:xfrm>
          <a:prstGeom prst="rect">
            <a:avLst/>
          </a:prstGeom>
        </p:spPr>
        <p:txBody>
          <a:bodyPr/>
          <a:lstStyle>
            <a:lvl1pPr marL="0" indent="0">
              <a:buFontTx/>
              <a:buNone/>
              <a:defRPr sz="2000" b="1" baseline="0" smtClean="0">
                <a:latin typeface="+mn-lt"/>
                <a:ea typeface="Microsoft JhengHei" pitchFamily="34" charset="-120"/>
              </a:defRPr>
            </a:lvl1pPr>
          </a:lstStyle>
          <a:p>
            <a:r>
              <a:rPr lang="en-US" dirty="0"/>
              <a:t>Click to edit Governing Message</a:t>
            </a:r>
            <a:endParaRPr lang="en-GB" dirty="0"/>
          </a:p>
        </p:txBody>
      </p:sp>
      <p:sp>
        <p:nvSpPr>
          <p:cNvPr id="23" name="Content Placeholder 2"/>
          <p:cNvSpPr>
            <a:spLocks noGrp="1"/>
          </p:cNvSpPr>
          <p:nvPr>
            <p:ph idx="12" hasCustomPrompt="1"/>
          </p:nvPr>
        </p:nvSpPr>
        <p:spPr>
          <a:xfrm>
            <a:off x="341315" y="1828800"/>
            <a:ext cx="8461374" cy="4408228"/>
          </a:xfrm>
          <a:prstGeom prst="rect">
            <a:avLst/>
          </a:prstGeom>
          <a:solidFill>
            <a:schemeClr val="bg1"/>
          </a:solidFill>
          <a:ln w="19050">
            <a:noFill/>
          </a:ln>
          <a:effectLst/>
        </p:spPr>
        <p:txBody>
          <a:bodyPr lIns="72000" tIns="72000" rIns="72000" bIns="72000"/>
          <a:lstStyle>
            <a:lvl1pPr marL="231775" marR="0" indent="-231775" algn="l" defTabSz="914400" rtl="0" eaLnBrk="0" fontAlgn="base" latinLnBrk="0" hangingPunct="0">
              <a:lnSpc>
                <a:spcPct val="100000"/>
              </a:lnSpc>
              <a:spcBef>
                <a:spcPts val="1200"/>
              </a:spcBef>
              <a:spcAft>
                <a:spcPct val="0"/>
              </a:spcAft>
              <a:buClr>
                <a:schemeClr val="tx2"/>
              </a:buClr>
              <a:buSzTx/>
              <a:buFont typeface="Arial" pitchFamily="34" charset="0"/>
              <a:buChar char="•"/>
              <a:tabLst/>
              <a:defRPr lang="en-US" sz="1600" b="0" i="0" baseline="0" smtClean="0">
                <a:latin typeface="+mn-lt"/>
                <a:ea typeface="Microsoft JhengHei" pitchFamily="34" charset="-120"/>
              </a:defRPr>
            </a:lvl1pPr>
            <a:lvl2pPr marL="360000" marR="0" indent="-180000" algn="l" defTabSz="914400" rtl="0" eaLnBrk="0" fontAlgn="base" latinLnBrk="0" hangingPunct="0">
              <a:lnSpc>
                <a:spcPct val="100000"/>
              </a:lnSpc>
              <a:spcBef>
                <a:spcPts val="1200"/>
              </a:spcBef>
              <a:spcAft>
                <a:spcPct val="0"/>
              </a:spcAft>
              <a:buClr>
                <a:schemeClr val="tx2"/>
              </a:buClr>
              <a:buSzTx/>
              <a:buFont typeface="Arial" pitchFamily="34" charset="0"/>
              <a:buChar char="−"/>
              <a:tabLst/>
              <a:defRPr lang="en-US" sz="1400" b="0" i="0" baseline="0" smtClean="0">
                <a:latin typeface="+mn-lt"/>
                <a:ea typeface="Microsoft JhengHei" pitchFamily="34" charset="-120"/>
              </a:defRPr>
            </a:lvl2pPr>
            <a:lvl3pPr marL="720000" marR="0" indent="-180000" algn="l" defTabSz="914400" rtl="0" eaLnBrk="0" fontAlgn="base" latinLnBrk="0" hangingPunct="0">
              <a:lnSpc>
                <a:spcPct val="100000"/>
              </a:lnSpc>
              <a:spcBef>
                <a:spcPts val="1200"/>
              </a:spcBef>
              <a:spcAft>
                <a:spcPct val="0"/>
              </a:spcAft>
              <a:buClr>
                <a:schemeClr val="tx2"/>
              </a:buClr>
              <a:buSzTx/>
              <a:buFont typeface="Wingdings" pitchFamily="2" charset="2"/>
              <a:buChar char="ü"/>
              <a:tabLst/>
              <a:defRPr lang="en-US" sz="1200" b="0" i="0" baseline="0" smtClean="0">
                <a:latin typeface="+mn-lt"/>
                <a:ea typeface="Microsoft JhengHei" pitchFamily="34" charset="-120"/>
              </a:defRPr>
            </a:lvl3pPr>
            <a:lvl4pPr marL="1255713" marR="0" indent="-227013" algn="l" defTabSz="914400" rtl="0" eaLnBrk="0" fontAlgn="base" latinLnBrk="0" hangingPunct="0">
              <a:lnSpc>
                <a:spcPct val="100000"/>
              </a:lnSpc>
              <a:spcBef>
                <a:spcPts val="600"/>
              </a:spcBef>
              <a:spcAft>
                <a:spcPct val="0"/>
              </a:spcAft>
              <a:buClr>
                <a:schemeClr val="tx2"/>
              </a:buClr>
              <a:buSzTx/>
              <a:buFontTx/>
              <a:buNone/>
              <a:tabLst/>
              <a:defRPr lang="en-US" sz="1200" b="0" i="0" smtClean="0">
                <a:latin typeface="+mn-lt"/>
              </a:defRPr>
            </a:lvl4pPr>
            <a:lvl5pPr marL="1484313" marR="0" indent="-112713" algn="l" defTabSz="914400" rtl="0" eaLnBrk="0" fontAlgn="base" latinLnBrk="0" hangingPunct="0">
              <a:lnSpc>
                <a:spcPct val="100000"/>
              </a:lnSpc>
              <a:spcBef>
                <a:spcPts val="600"/>
              </a:spcBef>
              <a:spcAft>
                <a:spcPct val="0"/>
              </a:spcAft>
              <a:buClr>
                <a:schemeClr val="tx2"/>
              </a:buClr>
              <a:buSzTx/>
              <a:buFontTx/>
              <a:buNone/>
              <a:tabLst/>
              <a:defRPr lang="en-US" b="0" i="0" smtClean="0">
                <a:latin typeface="+mn-lt"/>
              </a:defRPr>
            </a:lvl5pPr>
          </a:lstStyle>
          <a:p>
            <a:r>
              <a:rPr lang="en-US" dirty="0"/>
              <a:t>Click to edit Text</a:t>
            </a:r>
            <a:endParaRPr lang="en-GB" dirty="0"/>
          </a:p>
          <a:p>
            <a:pPr lvl="1"/>
            <a:r>
              <a:rPr lang="en-US" dirty="0"/>
              <a:t>Second level</a:t>
            </a:r>
          </a:p>
          <a:p>
            <a:pPr lvl="2"/>
            <a:r>
              <a:rPr lang="en-US" dirty="0"/>
              <a:t>Third level</a:t>
            </a:r>
          </a:p>
        </p:txBody>
      </p:sp>
    </p:spTree>
    <p:extLst>
      <p:ext uri="{BB962C8B-B14F-4D97-AF65-F5344CB8AC3E}">
        <p14:creationId xmlns:p14="http://schemas.microsoft.com/office/powerpoint/2010/main" val="19163527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Slide Number Placeholder 1"/>
          <p:cNvSpPr txBox="1">
            <a:spLocks/>
          </p:cNvSpPr>
          <p:nvPr userDrawn="1"/>
        </p:nvSpPr>
        <p:spPr>
          <a:xfrm>
            <a:off x="8463939" y="6376629"/>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latin typeface="+mj-lt"/>
              </a:rPr>
              <a:pPr/>
              <a:t>‹#›</a:t>
            </a:fld>
            <a:endParaRPr lang="en-US" sz="900" dirty="0">
              <a:solidFill>
                <a:srgbClr val="444444"/>
              </a:solidFill>
              <a:latin typeface="+mj-lt"/>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a:r>
              <a:rPr lang="en-US" sz="3200" dirty="0">
                <a:solidFill>
                  <a:srgbClr val="FF8001"/>
                </a:solidFill>
                <a:latin typeface="Arial Black"/>
                <a:cs typeface="Arial Black"/>
              </a:rPr>
              <a: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852" y="6234992"/>
            <a:ext cx="2571077" cy="461929"/>
          </a:xfrm>
          <a:prstGeom prst="rect">
            <a:avLst/>
          </a:prstGeom>
        </p:spPr>
      </p:pic>
    </p:spTree>
    <p:extLst>
      <p:ext uri="{BB962C8B-B14F-4D97-AF65-F5344CB8AC3E}">
        <p14:creationId xmlns:p14="http://schemas.microsoft.com/office/powerpoint/2010/main" val="3326896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Shape 186"/>
          <p:cNvSpPr>
            <a:spLocks noGrp="1"/>
          </p:cNvSpPr>
          <p:nvPr>
            <p:ph type="sldNum" sz="quarter" idx="10"/>
          </p:nvPr>
        </p:nvSpPr>
        <p:spPr>
          <a:xfrm>
            <a:off x="8686800" y="6620934"/>
            <a:ext cx="457200" cy="230717"/>
          </a:xfrm>
          <a:prstGeom prst="rect">
            <a:avLst/>
          </a:prstGeom>
        </p:spPr>
        <p:txBody>
          <a:bodyPr/>
          <a:lstStyle>
            <a:lvl1pPr eaLnBrk="1" fontAlgn="auto" hangingPunct="1">
              <a:spcBef>
                <a:spcPts val="0"/>
              </a:spcBef>
              <a:spcAft>
                <a:spcPts val="0"/>
              </a:spcAft>
              <a:defRPr>
                <a:solidFill>
                  <a:srgbClr val="FFFFFF"/>
                </a:solidFill>
                <a:latin typeface="+mn-lt"/>
              </a:defRPr>
            </a:lvl1pPr>
          </a:lstStyle>
          <a:p>
            <a:pPr>
              <a:defRPr/>
            </a:pPr>
            <a:fld id="{DAC236BB-7A92-4BF4-A6A1-D0ADD349949F}" type="slidenum">
              <a:rPr/>
              <a:pPr>
                <a:defRPr/>
              </a:pPr>
              <a:t>‹#›</a:t>
            </a:fld>
            <a:endParaRPr/>
          </a:p>
        </p:txBody>
      </p:sp>
    </p:spTree>
    <p:extLst>
      <p:ext uri="{BB962C8B-B14F-4D97-AF65-F5344CB8AC3E}">
        <p14:creationId xmlns:p14="http://schemas.microsoft.com/office/powerpoint/2010/main" val="42858389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102827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7" name="Picture Placeholder 2" descr="shutterstock_33654378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pic>
        <p:nvPicPr>
          <p:cNvPr id="9" name="Picture 8"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21" name="Picture 20"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4066" y="6051591"/>
            <a:ext cx="1505379" cy="679419"/>
          </a:xfrm>
          <a:prstGeom prst="rect">
            <a:avLst/>
          </a:prstGeom>
        </p:spPr>
      </p:pic>
    </p:spTree>
    <p:extLst>
      <p:ext uri="{BB962C8B-B14F-4D97-AF65-F5344CB8AC3E}">
        <p14:creationId xmlns:p14="http://schemas.microsoft.com/office/powerpoint/2010/main" val="3195513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101329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316859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385166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9" name="Picture Placeholder 2" descr="shutterstock_33654378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7" name="Picture 6"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pic>
        <p:nvPicPr>
          <p:cNvPr id="8" name="Picture 7" descr="crv_lfcl_grhc_rgb_pos_quote-img.png"/>
          <p:cNvPicPr>
            <a:picLocks noChangeAspect="1"/>
          </p:cNvPicPr>
          <p:nvPr userDrawn="1"/>
        </p:nvPicPr>
        <p:blipFill rotWithShape="1">
          <a:blip r:embed="rId4"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Tree>
    <p:extLst>
      <p:ext uri="{BB962C8B-B14F-4D97-AF65-F5344CB8AC3E}">
        <p14:creationId xmlns:p14="http://schemas.microsoft.com/office/powerpoint/2010/main" val="381717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76614"/>
            <a:ext cx="1505379" cy="679418"/>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5402"/>
            <a:ext cx="9144000" cy="6858000"/>
          </a:xfrm>
          <a:prstGeom prst="rect">
            <a:avLst/>
          </a:prstGeom>
        </p:spPr>
      </p:pic>
    </p:spTree>
    <p:extLst>
      <p:ext uri="{BB962C8B-B14F-4D97-AF65-F5344CB8AC3E}">
        <p14:creationId xmlns:p14="http://schemas.microsoft.com/office/powerpoint/2010/main" val="228140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375528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0162" y="6298719"/>
            <a:ext cx="1291407" cy="307586"/>
          </a:xfrm>
          <a:prstGeom prst="rect">
            <a:avLst/>
          </a:prstGeom>
        </p:spPr>
      </p:pic>
    </p:spTree>
    <p:extLst>
      <p:ext uri="{BB962C8B-B14F-4D97-AF65-F5344CB8AC3E}">
        <p14:creationId xmlns:p14="http://schemas.microsoft.com/office/powerpoint/2010/main" val="1991676126"/>
      </p:ext>
    </p:extLst>
  </p:cSld>
  <p:clrMap bg1="lt1" tx1="dk1" bg2="lt2" tx2="dk2" accent1="accent1" accent2="accent2" accent3="accent3" accent4="accent4" accent5="accent5" accent6="accent6" hlink="hlink" folHlink="folHlink"/>
  <p:sldLayoutIdLst>
    <p:sldLayoutId id="2147483685" r:id="rId1"/>
    <p:sldLayoutId id="2147483669" r:id="rId2"/>
    <p:sldLayoutId id="2147483675" r:id="rId3"/>
    <p:sldLayoutId id="2147483684" r:id="rId4"/>
    <p:sldLayoutId id="2147483673" r:id="rId5"/>
    <p:sldLayoutId id="2147483676" r:id="rId6"/>
    <p:sldLayoutId id="2147483663" r:id="rId7"/>
    <p:sldLayoutId id="2147483682" r:id="rId8"/>
    <p:sldLayoutId id="2147483650" r:id="rId9"/>
    <p:sldLayoutId id="2147483662" r:id="rId10"/>
    <p:sldLayoutId id="2147483683" r:id="rId11"/>
    <p:sldLayoutId id="2147483660" r:id="rId12"/>
    <p:sldLayoutId id="2147483678" r:id="rId13"/>
    <p:sldLayoutId id="2147483677" r:id="rId14"/>
    <p:sldLayoutId id="2147483688" r:id="rId15"/>
    <p:sldLayoutId id="2147483689" r:id="rId16"/>
    <p:sldLayoutId id="2147483690"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ts.support.asia@Clarivate.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10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hyperlink" Target="https://cdn.clarivate.com/wp-content/uploads/2017/10/di_bfs_ma_en.pdf" TargetMode="External"/><Relationship Id="rId13" Type="http://schemas.openxmlformats.org/officeDocument/2006/relationships/hyperlink" Target="https://cdn.clarivate.com/wp-content/uploads/2017/10/di_bfs_prior_art.pdf" TargetMode="External"/><Relationship Id="rId3" Type="http://schemas.openxmlformats.org/officeDocument/2006/relationships/hyperlink" Target="https://cdn.clarivate.com/wp-content/uploads/2017/10/di_bfs_bus_dev_prospect.pdf" TargetMode="External"/><Relationship Id="rId7" Type="http://schemas.openxmlformats.org/officeDocument/2006/relationships/hyperlink" Target="https://cdn.clarivate.com/wp-content/uploads/2017/10/di_bfs_fto_en.pdf" TargetMode="External"/><Relationship Id="rId12" Type="http://schemas.openxmlformats.org/officeDocument/2006/relationships/hyperlink" Target="https://cdn.clarivate.com/wp-content/uploads/2017/10/di_bfs_awareness.pdf" TargetMode="External"/><Relationship Id="rId17" Type="http://schemas.openxmlformats.org/officeDocument/2006/relationships/image" Target="../media/image149.png"/><Relationship Id="rId2" Type="http://schemas.openxmlformats.org/officeDocument/2006/relationships/hyperlink" Target="https://clarivate.com/training/derwent-learning-sessions/download-materials/blueprints-for-success/" TargetMode="External"/><Relationship Id="rId16" Type="http://schemas.openxmlformats.org/officeDocument/2006/relationships/hyperlink" Target="https://cdn.clarivate.com/wp-content/uploads/2017/10/di_bfs_license_opportunities-1.pdf" TargetMode="External"/><Relationship Id="rId1" Type="http://schemas.openxmlformats.org/officeDocument/2006/relationships/slideLayout" Target="../slideLayouts/slideLayout10.xml"/><Relationship Id="rId6" Type="http://schemas.openxmlformats.org/officeDocument/2006/relationships/hyperlink" Target="https://cdn.clarivate.com/wp-content/uploads/2017/10/dda_bfs_tech_rep_en.pdf" TargetMode="External"/><Relationship Id="rId11" Type="http://schemas.openxmlformats.org/officeDocument/2006/relationships/hyperlink" Target="https://cdn.clarivate.com/wp-content/uploads/2017/10/di_bfs_litgation.pdf" TargetMode="External"/><Relationship Id="rId5" Type="http://schemas.openxmlformats.org/officeDocument/2006/relationships/hyperlink" Target="https://cdn.clarivate.com/wp-content/uploads/2017/10/dda_bfs_comp_rep_en.pdf" TargetMode="External"/><Relationship Id="rId15" Type="http://schemas.openxmlformats.org/officeDocument/2006/relationships/hyperlink" Target="https://cdn.clarivate.com/wp-content/uploads/2017/10/00eddi_bfs_class_search.pdf" TargetMode="External"/><Relationship Id="rId10" Type="http://schemas.openxmlformats.org/officeDocument/2006/relationships/hyperlink" Target="https://cdn.clarivate.com/wp-content/uploads/2017/10/di_bfs_competitive_intelligence.pdf" TargetMode="External"/><Relationship Id="rId4" Type="http://schemas.openxmlformats.org/officeDocument/2006/relationships/hyperlink" Target="https://cdn.clarivate.com/wp-content/uploads/2017/10/dda_bfs_comp_compare_en.pdf" TargetMode="External"/><Relationship Id="rId9" Type="http://schemas.openxmlformats.org/officeDocument/2006/relationships/hyperlink" Target="https://cdn.clarivate.com/wp-content/uploads/2017/12/di_bfs_chem_search_en-1.pdf" TargetMode="External"/><Relationship Id="rId14" Type="http://schemas.openxmlformats.org/officeDocument/2006/relationships/hyperlink" Target="https://cdn.clarivate.com/wp-content/uploads/2017/12/di_bfs_market_trends.pdf"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ts.support.asia@Clarivate.com"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34.xml"/><Relationship Id="rId18" Type="http://schemas.openxmlformats.org/officeDocument/2006/relationships/slide" Target="slide72.xml"/><Relationship Id="rId3" Type="http://schemas.openxmlformats.org/officeDocument/2006/relationships/slide" Target="slide6.xml"/><Relationship Id="rId21" Type="http://schemas.openxmlformats.org/officeDocument/2006/relationships/slide" Target="slide90.xml"/><Relationship Id="rId7" Type="http://schemas.openxmlformats.org/officeDocument/2006/relationships/slide" Target="slide17.xml"/><Relationship Id="rId12" Type="http://schemas.openxmlformats.org/officeDocument/2006/relationships/slide" Target="slide83.xml"/><Relationship Id="rId17" Type="http://schemas.openxmlformats.org/officeDocument/2006/relationships/slide" Target="slide60.xml"/><Relationship Id="rId2" Type="http://schemas.openxmlformats.org/officeDocument/2006/relationships/slide" Target="slide3.xml"/><Relationship Id="rId16" Type="http://schemas.openxmlformats.org/officeDocument/2006/relationships/slide" Target="slide57.xml"/><Relationship Id="rId20" Type="http://schemas.openxmlformats.org/officeDocument/2006/relationships/slide" Target="slide92.xml"/><Relationship Id="rId1" Type="http://schemas.openxmlformats.org/officeDocument/2006/relationships/slideLayout" Target="../slideLayouts/slideLayout5.xml"/><Relationship Id="rId6" Type="http://schemas.openxmlformats.org/officeDocument/2006/relationships/slide" Target="slide16.xml"/><Relationship Id="rId11" Type="http://schemas.openxmlformats.org/officeDocument/2006/relationships/slide" Target="slide35.xml"/><Relationship Id="rId5" Type="http://schemas.openxmlformats.org/officeDocument/2006/relationships/slide" Target="slide15.xml"/><Relationship Id="rId15" Type="http://schemas.openxmlformats.org/officeDocument/2006/relationships/slide" Target="slide49.xml"/><Relationship Id="rId23" Type="http://schemas.openxmlformats.org/officeDocument/2006/relationships/slide" Target="slide98.xml"/><Relationship Id="rId10" Type="http://schemas.openxmlformats.org/officeDocument/2006/relationships/slide" Target="slide28.xml"/><Relationship Id="rId19" Type="http://schemas.openxmlformats.org/officeDocument/2006/relationships/slide" Target="slide76.xml"/><Relationship Id="rId4" Type="http://schemas.openxmlformats.org/officeDocument/2006/relationships/slide" Target="slide13.xml"/><Relationship Id="rId9" Type="http://schemas.openxmlformats.org/officeDocument/2006/relationships/slide" Target="slide85.xml"/><Relationship Id="rId14" Type="http://schemas.openxmlformats.org/officeDocument/2006/relationships/slide" Target="slide44.xml"/><Relationship Id="rId22" Type="http://schemas.openxmlformats.org/officeDocument/2006/relationships/slide" Target="slide95.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9.xml"/><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derwentinnovation.com/login-en/" TargetMode="External"/><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7718837"/>
            <a:ext cx="184666" cy="369332"/>
          </a:xfrm>
          <a:prstGeom prst="rect">
            <a:avLst/>
          </a:prstGeom>
          <a:noFill/>
        </p:spPr>
        <p:txBody>
          <a:bodyPr wrap="none" rtlCol="0">
            <a:spAutoFit/>
          </a:bodyPr>
          <a:lstStyle/>
          <a:p>
            <a:endParaRPr lang="en-US" dirty="0">
              <a:solidFill>
                <a:schemeClr val="tx1">
                  <a:lumMod val="85000"/>
                  <a:lumOff val="15000"/>
                </a:schemeClr>
              </a:solidFill>
              <a:latin typeface="Arial" panose="020B0604020202020204" pitchFamily="34" charset="0"/>
              <a:ea typeface="黑体" panose="02010609060101010101" pitchFamily="49" charset="-122"/>
            </a:endParaRPr>
          </a:p>
        </p:txBody>
      </p:sp>
      <p:sp>
        <p:nvSpPr>
          <p:cNvPr id="15" name="Text Placeholder 14"/>
          <p:cNvSpPr>
            <a:spLocks noGrp="1"/>
          </p:cNvSpPr>
          <p:nvPr>
            <p:ph type="body" sz="quarter" idx="11"/>
          </p:nvPr>
        </p:nvSpPr>
        <p:spPr>
          <a:xfrm>
            <a:off x="204262" y="925909"/>
            <a:ext cx="5180538" cy="1132417"/>
          </a:xfrm>
        </p:spPr>
        <p:txBody>
          <a:bodyPr/>
          <a:lstStyle/>
          <a:p>
            <a:pPr marL="231775" indent="-231775" eaLnBrk="0" hangingPunct="0">
              <a:lnSpc>
                <a:spcPct val="150000"/>
              </a:lnSpc>
              <a:spcBef>
                <a:spcPts val="600"/>
              </a:spcBef>
              <a:buClr>
                <a:schemeClr val="tx2"/>
              </a:buClr>
            </a:pPr>
            <a:r>
              <a:rPr lang="en-US" altLang="zh-TW" dirty="0">
                <a:solidFill>
                  <a:srgbClr val="6817FF"/>
                </a:solidFill>
                <a:latin typeface="Arial" panose="020B0604020202020204" pitchFamily="34" charset="0"/>
                <a:ea typeface="黑体" panose="02010609060101010101" pitchFamily="49" charset="-122"/>
                <a:cs typeface="ＭＳ Ｐゴシック" pitchFamily="-65" charset="-128"/>
              </a:rPr>
              <a:t>Derwent Innovation</a:t>
            </a:r>
            <a:r>
              <a:rPr lang="en-US" altLang="zh-TW" baseline="30000" dirty="0">
                <a:solidFill>
                  <a:srgbClr val="6817FF"/>
                </a:solidFill>
                <a:latin typeface="Arial" panose="020B0604020202020204" pitchFamily="34" charset="0"/>
                <a:ea typeface="黑体" panose="02010609060101010101" pitchFamily="49" charset="-122"/>
                <a:cs typeface="ＭＳ Ｐゴシック" pitchFamily="-65" charset="-128"/>
              </a:rPr>
              <a:t>®</a:t>
            </a:r>
          </a:p>
          <a:p>
            <a:pPr marL="231775" indent="-231775" eaLnBrk="0" hangingPunct="0">
              <a:lnSpc>
                <a:spcPct val="150000"/>
              </a:lnSpc>
              <a:spcBef>
                <a:spcPts val="600"/>
              </a:spcBef>
              <a:buClr>
                <a:schemeClr val="tx2"/>
              </a:buClr>
            </a:pPr>
            <a:r>
              <a:rPr lang="zh-CN" altLang="en-US" sz="1800" b="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rPr>
              <a:t>用户快速</a:t>
            </a:r>
            <a:r>
              <a:rPr lang="zh-TW" altLang="en-US" sz="1800" b="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rPr>
              <a:t>上手指南 </a:t>
            </a:r>
            <a:r>
              <a:rPr lang="en-US" altLang="zh-TW" sz="1200" b="0" dirty="0">
                <a:solidFill>
                  <a:schemeClr val="tx1">
                    <a:lumMod val="85000"/>
                    <a:lumOff val="15000"/>
                  </a:schemeClr>
                </a:solidFill>
                <a:latin typeface="Arial" panose="020B0604020202020204" pitchFamily="34" charset="0"/>
                <a:ea typeface="黑体" panose="02010609060101010101" pitchFamily="49" charset="-122"/>
              </a:rPr>
              <a:t>2018</a:t>
            </a:r>
            <a:r>
              <a:rPr lang="zh-TW" altLang="en-US" sz="1200" b="0" dirty="0">
                <a:solidFill>
                  <a:schemeClr val="tx1">
                    <a:lumMod val="85000"/>
                    <a:lumOff val="15000"/>
                  </a:schemeClr>
                </a:solidFill>
                <a:latin typeface="Arial" panose="020B0604020202020204" pitchFamily="34" charset="0"/>
                <a:ea typeface="黑体" panose="02010609060101010101" pitchFamily="49" charset="-122"/>
              </a:rPr>
              <a:t>年版</a:t>
            </a:r>
            <a:endParaRPr lang="en-US" sz="1600" dirty="0">
              <a:solidFill>
                <a:schemeClr val="tx1">
                  <a:lumMod val="85000"/>
                  <a:lumOff val="15000"/>
                </a:schemeClr>
              </a:solidFill>
              <a:latin typeface="Arial" panose="020B0604020202020204" pitchFamily="34" charset="0"/>
              <a:ea typeface="黑体" panose="02010609060101010101" pitchFamily="49" charset="-122"/>
            </a:endParaRPr>
          </a:p>
        </p:txBody>
      </p:sp>
      <p:sp>
        <p:nvSpPr>
          <p:cNvPr id="7" name="TextBox 6"/>
          <p:cNvSpPr txBox="1"/>
          <p:nvPr/>
        </p:nvSpPr>
        <p:spPr>
          <a:xfrm>
            <a:off x="204262" y="2536087"/>
            <a:ext cx="914400" cy="914400"/>
          </a:xfrm>
          <a:prstGeom prst="rect">
            <a:avLst/>
          </a:prstGeom>
          <a:noFill/>
        </p:spPr>
        <p:txBody>
          <a:bodyPr wrap="none" lIns="0" tIns="0" rIns="0" bIns="0" rtlCol="0" anchor="t">
            <a:noAutofit/>
          </a:bodyPr>
          <a:lstStyle/>
          <a:p>
            <a:pPr>
              <a:lnSpc>
                <a:spcPct val="150000"/>
              </a:lnSpc>
            </a:pPr>
            <a:r>
              <a:rPr lang="zh-CN" altLang="en-US" sz="1200" b="1" dirty="0">
                <a:solidFill>
                  <a:schemeClr val="tx1">
                    <a:lumMod val="75000"/>
                    <a:lumOff val="25000"/>
                  </a:schemeClr>
                </a:solidFill>
                <a:latin typeface="Arial" panose="020B0604020202020204" pitchFamily="34" charset="0"/>
                <a:ea typeface="黑体" panose="02010609060101010101" pitchFamily="49" charset="-122"/>
              </a:rPr>
              <a:t>联系我们</a:t>
            </a:r>
            <a:endParaRPr lang="en-US" altLang="zh-CN" sz="1200" b="1"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r>
              <a:rPr lang="zh-CN" altLang="en-US" sz="1200" b="1" dirty="0">
                <a:solidFill>
                  <a:schemeClr val="tx1">
                    <a:lumMod val="75000"/>
                    <a:lumOff val="25000"/>
                  </a:schemeClr>
                </a:solidFill>
                <a:latin typeface="Arial" panose="020B0604020202020204" pitchFamily="34" charset="0"/>
                <a:ea typeface="黑体" panose="02010609060101010101" pitchFamily="49" charset="-122"/>
              </a:rPr>
              <a:t>科睿唯安 </a:t>
            </a:r>
            <a:r>
              <a:rPr lang="en-US" altLang="zh-CN" sz="1200" b="1" dirty="0">
                <a:solidFill>
                  <a:schemeClr val="tx1">
                    <a:lumMod val="75000"/>
                    <a:lumOff val="25000"/>
                  </a:schemeClr>
                </a:solidFill>
                <a:latin typeface="Arial" panose="020B0604020202020204" pitchFamily="34" charset="0"/>
                <a:ea typeface="黑体" panose="02010609060101010101" pitchFamily="49" charset="-122"/>
              </a:rPr>
              <a:t>| </a:t>
            </a:r>
            <a:r>
              <a:rPr lang="zh-CN" altLang="en-US" sz="1200" b="1" dirty="0">
                <a:solidFill>
                  <a:schemeClr val="tx1">
                    <a:lumMod val="75000"/>
                    <a:lumOff val="25000"/>
                  </a:schemeClr>
                </a:solidFill>
                <a:latin typeface="Arial" panose="020B0604020202020204" pitchFamily="34" charset="0"/>
                <a:ea typeface="黑体" panose="02010609060101010101" pitchFamily="49" charset="-122"/>
              </a:rPr>
              <a:t>中国</a:t>
            </a:r>
            <a:endParaRPr lang="zh-TW" altLang="en-US" sz="1200" b="1"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r>
              <a:rPr lang="zh-TW" altLang="en-US" sz="1200" dirty="0">
                <a:solidFill>
                  <a:schemeClr val="tx1">
                    <a:lumMod val="75000"/>
                    <a:lumOff val="25000"/>
                  </a:schemeClr>
                </a:solidFill>
                <a:latin typeface="Arial" panose="020B0604020202020204" pitchFamily="34" charset="0"/>
                <a:ea typeface="黑体" panose="02010609060101010101" pitchFamily="49" charset="-122"/>
              </a:rPr>
              <a:t>地址</a:t>
            </a:r>
            <a:r>
              <a:rPr lang="en-US" altLang="zh-TW" sz="1200" dirty="0">
                <a:solidFill>
                  <a:schemeClr val="tx1">
                    <a:lumMod val="75000"/>
                    <a:lumOff val="25000"/>
                  </a:schemeClr>
                </a:solidFill>
                <a:latin typeface="Arial" panose="020B0604020202020204" pitchFamily="34" charset="0"/>
                <a:ea typeface="黑体" panose="02010609060101010101" pitchFamily="49" charset="-122"/>
              </a:rPr>
              <a:t>: </a:t>
            </a: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北京市海淀区科学院南路</a:t>
            </a:r>
            <a:r>
              <a:rPr lang="en-US" altLang="zh-CN" sz="1200" dirty="0">
                <a:solidFill>
                  <a:schemeClr val="tx1">
                    <a:lumMod val="75000"/>
                    <a:lumOff val="25000"/>
                  </a:schemeClr>
                </a:solidFill>
                <a:latin typeface="Arial" panose="020B0604020202020204" pitchFamily="34" charset="0"/>
                <a:ea typeface="黑体" panose="02010609060101010101" pitchFamily="49" charset="-122"/>
              </a:rPr>
              <a:t>2</a:t>
            </a: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号融科资讯中心</a:t>
            </a:r>
            <a:r>
              <a:rPr lang="en-US" altLang="zh-CN" sz="1200" dirty="0">
                <a:solidFill>
                  <a:schemeClr val="tx1">
                    <a:lumMod val="75000"/>
                    <a:lumOff val="25000"/>
                  </a:schemeClr>
                </a:solidFill>
                <a:latin typeface="Arial" panose="020B0604020202020204" pitchFamily="34" charset="0"/>
                <a:ea typeface="黑体" panose="02010609060101010101" pitchFamily="49" charset="-122"/>
              </a:rPr>
              <a:t>C</a:t>
            </a: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座北楼</a:t>
            </a:r>
            <a:r>
              <a:rPr lang="en-US" altLang="zh-CN" sz="1200" dirty="0">
                <a:solidFill>
                  <a:schemeClr val="tx1">
                    <a:lumMod val="75000"/>
                    <a:lumOff val="25000"/>
                  </a:schemeClr>
                </a:solidFill>
                <a:latin typeface="Arial" panose="020B0604020202020204" pitchFamily="34" charset="0"/>
                <a:ea typeface="黑体" panose="02010609060101010101" pitchFamily="49" charset="-122"/>
              </a:rPr>
              <a:t>610</a:t>
            </a:r>
            <a:r>
              <a:rPr lang="zh-TW" altLang="en-US" sz="1200" dirty="0">
                <a:solidFill>
                  <a:schemeClr val="tx1">
                    <a:lumMod val="75000"/>
                    <a:lumOff val="25000"/>
                  </a:schemeClr>
                </a:solidFill>
                <a:latin typeface="Arial" panose="020B0604020202020204" pitchFamily="34" charset="0"/>
                <a:ea typeface="黑体" panose="02010609060101010101" pitchFamily="49" charset="-122"/>
              </a:rPr>
              <a:t/>
            </a:r>
            <a:br>
              <a:rPr lang="zh-TW" altLang="en-US" sz="1200" dirty="0">
                <a:solidFill>
                  <a:schemeClr val="tx1">
                    <a:lumMod val="75000"/>
                    <a:lumOff val="25000"/>
                  </a:schemeClr>
                </a:solidFill>
                <a:latin typeface="Arial" panose="020B0604020202020204" pitchFamily="34" charset="0"/>
                <a:ea typeface="黑体" panose="02010609060101010101" pitchFamily="49" charset="-122"/>
              </a:rPr>
            </a:br>
            <a:r>
              <a:rPr lang="zh-TW" altLang="en-US" sz="1200" dirty="0">
                <a:solidFill>
                  <a:schemeClr val="tx1">
                    <a:lumMod val="75000"/>
                    <a:lumOff val="25000"/>
                  </a:schemeClr>
                </a:solidFill>
                <a:latin typeface="Arial" panose="020B0604020202020204" pitchFamily="34" charset="0"/>
                <a:ea typeface="黑体" panose="02010609060101010101" pitchFamily="49" charset="-122"/>
              </a:rPr>
              <a:t/>
            </a:r>
            <a:br>
              <a:rPr lang="zh-TW" altLang="en-US" sz="1200" dirty="0">
                <a:solidFill>
                  <a:schemeClr val="tx1">
                    <a:lumMod val="75000"/>
                    <a:lumOff val="25000"/>
                  </a:schemeClr>
                </a:solidFill>
                <a:latin typeface="Arial" panose="020B0604020202020204" pitchFamily="34" charset="0"/>
                <a:ea typeface="黑体" panose="02010609060101010101" pitchFamily="49" charset="-122"/>
              </a:rPr>
            </a:br>
            <a:r>
              <a:rPr lang="zh-CN" altLang="en-US" sz="1200" dirty="0">
                <a:solidFill>
                  <a:schemeClr val="tx1">
                    <a:lumMod val="75000"/>
                    <a:lumOff val="25000"/>
                  </a:schemeClr>
                </a:solidFill>
                <a:latin typeface="Arial" panose="020B0604020202020204" pitchFamily="34" charset="0"/>
                <a:ea typeface="黑体" panose="02010609060101010101" pitchFamily="49" charset="-122"/>
              </a:rPr>
              <a:t>产品客服电话</a:t>
            </a:r>
            <a:r>
              <a:rPr lang="zh-TW" altLang="en-US" sz="1200" dirty="0">
                <a:solidFill>
                  <a:schemeClr val="tx1">
                    <a:lumMod val="75000"/>
                    <a:lumOff val="25000"/>
                  </a:schemeClr>
                </a:solidFill>
                <a:latin typeface="Arial" panose="020B0604020202020204" pitchFamily="34" charset="0"/>
                <a:ea typeface="黑体" panose="02010609060101010101" pitchFamily="49" charset="-122"/>
              </a:rPr>
              <a:t>：</a:t>
            </a:r>
            <a:r>
              <a:rPr lang="en-US" altLang="zh-CN" sz="1200" dirty="0">
                <a:latin typeface="Arial" panose="020B0604020202020204" pitchFamily="34" charset="0"/>
                <a:ea typeface="黑体" panose="02010609060101010101" pitchFamily="49" charset="-122"/>
              </a:rPr>
              <a:t>4008822031</a:t>
            </a:r>
            <a:r>
              <a:rPr lang="en-US" altLang="zh-TW" sz="1200" dirty="0">
                <a:solidFill>
                  <a:schemeClr val="tx1">
                    <a:lumMod val="75000"/>
                    <a:lumOff val="25000"/>
                  </a:schemeClr>
                </a:solidFill>
                <a:latin typeface="Arial" panose="020B0604020202020204" pitchFamily="34" charset="0"/>
                <a:ea typeface="黑体" panose="02010609060101010101" pitchFamily="49" charset="-122"/>
              </a:rPr>
              <a:t/>
            </a:r>
            <a:br>
              <a:rPr lang="en-US" altLang="zh-TW" sz="1200" dirty="0">
                <a:solidFill>
                  <a:schemeClr val="tx1">
                    <a:lumMod val="75000"/>
                    <a:lumOff val="25000"/>
                  </a:schemeClr>
                </a:solidFill>
                <a:latin typeface="Arial" panose="020B0604020202020204" pitchFamily="34" charset="0"/>
                <a:ea typeface="黑体" panose="02010609060101010101" pitchFamily="49" charset="-122"/>
              </a:rPr>
            </a:br>
            <a:r>
              <a:rPr lang="zh-CN" altLang="en-US" sz="1200" dirty="0">
                <a:solidFill>
                  <a:schemeClr val="tx1">
                    <a:lumMod val="75000"/>
                    <a:lumOff val="25000"/>
                  </a:schemeClr>
                </a:solidFill>
                <a:latin typeface="Arial" panose="020B0604020202020204" pitchFamily="34" charset="0"/>
                <a:ea typeface="黑体" panose="02010609060101010101" pitchFamily="49" charset="-122"/>
              </a:rPr>
              <a:t>产品客服</a:t>
            </a:r>
            <a:r>
              <a:rPr lang="en-US" altLang="zh-TW" sz="1200" dirty="0">
                <a:solidFill>
                  <a:schemeClr val="tx1">
                    <a:lumMod val="75000"/>
                    <a:lumOff val="25000"/>
                  </a:schemeClr>
                </a:solidFill>
                <a:latin typeface="Arial" panose="020B0604020202020204" pitchFamily="34" charset="0"/>
                <a:ea typeface="黑体" panose="02010609060101010101" pitchFamily="49" charset="-122"/>
              </a:rPr>
              <a:t>Email</a:t>
            </a:r>
            <a:r>
              <a:rPr lang="zh-TW" altLang="en-US" sz="1200" dirty="0">
                <a:solidFill>
                  <a:schemeClr val="tx1">
                    <a:lumMod val="75000"/>
                    <a:lumOff val="25000"/>
                  </a:schemeClr>
                </a:solidFill>
                <a:latin typeface="Arial" panose="020B0604020202020204" pitchFamily="34" charset="0"/>
                <a:ea typeface="黑体" panose="02010609060101010101" pitchFamily="49" charset="-122"/>
              </a:rPr>
              <a:t>： </a:t>
            </a:r>
            <a:r>
              <a:rPr lang="en-US" altLang="zh-TW" sz="1200" u="sng" dirty="0">
                <a:solidFill>
                  <a:schemeClr val="tx1">
                    <a:lumMod val="75000"/>
                    <a:lumOff val="25000"/>
                  </a:schemeClr>
                </a:solidFill>
                <a:latin typeface="Arial" panose="020B0604020202020204" pitchFamily="34" charset="0"/>
                <a:ea typeface="黑体" panose="02010609060101010101" pitchFamily="49" charset="-122"/>
                <a:hlinkClick r:id="rId2"/>
              </a:rPr>
              <a:t>ts.support.china@clarivate.com</a:t>
            </a:r>
            <a:endParaRPr lang="en-US" altLang="zh-TW" sz="1200" u="sng"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endParaRPr lang="zh-TW" altLang="en-US" sz="1200" dirty="0">
              <a:solidFill>
                <a:schemeClr val="tx1">
                  <a:lumMod val="75000"/>
                  <a:lumOff val="25000"/>
                </a:schemeClr>
              </a:solidFill>
              <a:latin typeface="Arial" panose="020B0604020202020204" pitchFamily="34" charset="0"/>
              <a:ea typeface="黑体" panose="02010609060101010101" pitchFamily="49" charset="-122"/>
            </a:endParaRPr>
          </a:p>
        </p:txBody>
      </p:sp>
      <p:pic>
        <p:nvPicPr>
          <p:cNvPr id="5" name="Picture 2" descr="C:\Users\u6037572\Desktop\WeChat Image_201704251126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679" y="4620236"/>
            <a:ext cx="1351078" cy="147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69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FEF7B9D-A95D-44AB-83E6-F2793006BABE}"/>
              </a:ext>
            </a:extLst>
          </p:cNvPr>
          <p:cNvPicPr>
            <a:picLocks noChangeAspect="1"/>
          </p:cNvPicPr>
          <p:nvPr/>
        </p:nvPicPr>
        <p:blipFill>
          <a:blip r:embed="rId2"/>
          <a:stretch>
            <a:fillRect/>
          </a:stretch>
        </p:blipFill>
        <p:spPr>
          <a:xfrm>
            <a:off x="853106" y="1040563"/>
            <a:ext cx="7437788" cy="4684722"/>
          </a:xfrm>
          <a:prstGeom prst="rect">
            <a:avLst/>
          </a:prstGeom>
        </p:spPr>
      </p:pic>
      <p:sp>
        <p:nvSpPr>
          <p:cNvPr id="4" name="Rectangle 3"/>
          <p:cNvSpPr/>
          <p:nvPr/>
        </p:nvSpPr>
        <p:spPr>
          <a:xfrm>
            <a:off x="1188206" y="2118946"/>
            <a:ext cx="7032602" cy="3138854"/>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5" name="TextBox 4"/>
          <p:cNvSpPr txBox="1"/>
          <p:nvPr/>
        </p:nvSpPr>
        <p:spPr>
          <a:xfrm>
            <a:off x="2989386" y="5358815"/>
            <a:ext cx="2749955" cy="646331"/>
          </a:xfrm>
          <a:prstGeom prst="rect">
            <a:avLst/>
          </a:prstGeom>
          <a:solidFill>
            <a:srgbClr val="FFFFFF">
              <a:alpha val="69804"/>
            </a:srgb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zh-CN" altLang="en-US" b="1" dirty="0">
                <a:solidFill>
                  <a:srgbClr val="6817FF"/>
                </a:solidFill>
                <a:latin typeface="Arial" pitchFamily="34" charset="0"/>
                <a:ea typeface="黑体" panose="02010609060101010101" pitchFamily="49" charset="-122"/>
                <a:cs typeface="Arial" pitchFamily="34" charset="0"/>
              </a:rPr>
              <a:t>从本页的这些功能块可以直接进入对应的功能</a:t>
            </a:r>
            <a:endParaRPr lang="en-US" sz="1600" dirty="0">
              <a:solidFill>
                <a:srgbClr val="6817FF"/>
              </a:solidFill>
              <a:latin typeface="Arial" pitchFamily="34" charset="0"/>
              <a:ea typeface="黑体" panose="02010609060101010101" pitchFamily="49" charset="-122"/>
              <a:cs typeface="Arial" pitchFamily="34" charset="0"/>
            </a:endParaRPr>
          </a:p>
        </p:txBody>
      </p:sp>
      <p:sp>
        <p:nvSpPr>
          <p:cNvPr id="8" name="Rectangle 7"/>
          <p:cNvSpPr/>
          <p:nvPr/>
        </p:nvSpPr>
        <p:spPr>
          <a:xfrm>
            <a:off x="1356009" y="992038"/>
            <a:ext cx="1922029" cy="37956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9" name="TextBox 8"/>
          <p:cNvSpPr txBox="1"/>
          <p:nvPr/>
        </p:nvSpPr>
        <p:spPr>
          <a:xfrm>
            <a:off x="2101363" y="320847"/>
            <a:ext cx="3307400" cy="584775"/>
          </a:xfrm>
          <a:prstGeom prst="rect">
            <a:avLst/>
          </a:prstGeom>
          <a:solidFill>
            <a:srgbClr val="FFFFFF">
              <a:alpha val="69804"/>
            </a:srgb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zh-CN" altLang="en-US" sz="1600" b="1" dirty="0">
                <a:solidFill>
                  <a:srgbClr val="6817FF"/>
                </a:solidFill>
                <a:latin typeface="Arial" pitchFamily="34" charset="0"/>
                <a:ea typeface="黑体" panose="02010609060101010101" pitchFamily="49" charset="-122"/>
                <a:cs typeface="Arial" pitchFamily="34" charset="0"/>
              </a:rPr>
              <a:t>在任何页面点击下框中的 </a:t>
            </a:r>
            <a:r>
              <a:rPr lang="en-US" altLang="zh-CN" sz="1600" b="1" dirty="0">
                <a:solidFill>
                  <a:srgbClr val="6817FF"/>
                </a:solidFill>
                <a:latin typeface="Arial" pitchFamily="34" charset="0"/>
                <a:ea typeface="黑体" panose="02010609060101010101" pitchFamily="49" charset="-122"/>
                <a:cs typeface="Arial" pitchFamily="34" charset="0"/>
              </a:rPr>
              <a:t>Derwent Innovation</a:t>
            </a:r>
            <a:r>
              <a:rPr lang="zh-CN" altLang="en-US" sz="1600" b="1" dirty="0">
                <a:solidFill>
                  <a:srgbClr val="6817FF"/>
                </a:solidFill>
                <a:latin typeface="Arial" pitchFamily="34" charset="0"/>
                <a:ea typeface="黑体" panose="02010609060101010101" pitchFamily="49" charset="-122"/>
                <a:cs typeface="Arial" pitchFamily="34" charset="0"/>
              </a:rPr>
              <a:t>可以回到本页面</a:t>
            </a:r>
            <a:endParaRPr lang="en-US" sz="1600" b="1" dirty="0">
              <a:solidFill>
                <a:srgbClr val="6817FF"/>
              </a:solidFill>
              <a:latin typeface="Arial" pitchFamily="34" charset="0"/>
              <a:ea typeface="黑体" panose="02010609060101010101" pitchFamily="49" charset="-122"/>
              <a:cs typeface="Arial" pitchFamily="34" charset="0"/>
            </a:endParaRPr>
          </a:p>
        </p:txBody>
      </p:sp>
    </p:spTree>
    <p:extLst>
      <p:ext uri="{BB962C8B-B14F-4D97-AF65-F5344CB8AC3E}">
        <p14:creationId xmlns:p14="http://schemas.microsoft.com/office/powerpoint/2010/main" val="246271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89" y="1279999"/>
            <a:ext cx="7343775" cy="4048125"/>
          </a:xfrm>
          <a:prstGeom prst="rect">
            <a:avLst/>
          </a:prstGeom>
        </p:spPr>
      </p:pic>
      <p:sp>
        <p:nvSpPr>
          <p:cNvPr id="6" name="Rectangle 5"/>
          <p:cNvSpPr/>
          <p:nvPr/>
        </p:nvSpPr>
        <p:spPr>
          <a:xfrm>
            <a:off x="668337" y="3961706"/>
            <a:ext cx="1638715" cy="183771"/>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7" name="Rectangle 6"/>
          <p:cNvSpPr/>
          <p:nvPr/>
        </p:nvSpPr>
        <p:spPr>
          <a:xfrm>
            <a:off x="1487695" y="2362482"/>
            <a:ext cx="1061773" cy="31476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8" name="Rectangle 7"/>
          <p:cNvSpPr>
            <a:spLocks noChangeArrowheads="1"/>
          </p:cNvSpPr>
          <p:nvPr/>
        </p:nvSpPr>
        <p:spPr bwMode="auto">
          <a:xfrm>
            <a:off x="2069447" y="1760283"/>
            <a:ext cx="2806007" cy="584775"/>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在专家检索模式下，能够找到更多的和引用相关的检索</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9" name="Rectangle 8"/>
          <p:cNvSpPr>
            <a:spLocks noChangeArrowheads="1"/>
          </p:cNvSpPr>
          <p:nvPr/>
        </p:nvSpPr>
        <p:spPr bwMode="auto">
          <a:xfrm>
            <a:off x="2379929" y="3915091"/>
            <a:ext cx="3193693" cy="461665"/>
          </a:xfrm>
          <a:prstGeom prst="rect">
            <a:avLst/>
          </a:prstGeom>
          <a:solidFill>
            <a:srgbClr val="FFFFFF">
              <a:alpha val="80000"/>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可以通过被引用的非专利文献、书籍找到专利和非专利记录之间的关联</a:t>
            </a:r>
            <a:endPar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endParaRPr>
          </a:p>
        </p:txBody>
      </p:sp>
      <p:sp>
        <p:nvSpPr>
          <p:cNvPr id="10" name="Rectangle 9"/>
          <p:cNvSpPr/>
          <p:nvPr/>
        </p:nvSpPr>
        <p:spPr>
          <a:xfrm>
            <a:off x="5557680" y="2987545"/>
            <a:ext cx="2082060" cy="1639057"/>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20" name="Rectangle 19"/>
          <p:cNvSpPr>
            <a:spLocks noChangeArrowheads="1"/>
          </p:cNvSpPr>
          <p:nvPr/>
        </p:nvSpPr>
        <p:spPr bwMode="auto">
          <a:xfrm>
            <a:off x="5975311" y="1730808"/>
            <a:ext cx="2478657" cy="830997"/>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在这里输入</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DOI</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号码，可以一次输入多个号码，用空格间隔</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pic>
        <p:nvPicPr>
          <p:cNvPr id="11" name="Picture 10"/>
          <p:cNvPicPr>
            <a:picLocks noChangeAspect="1"/>
          </p:cNvPicPr>
          <p:nvPr/>
        </p:nvPicPr>
        <p:blipFill>
          <a:blip r:embed="rId3"/>
          <a:stretch>
            <a:fillRect/>
          </a:stretch>
        </p:blipFill>
        <p:spPr>
          <a:xfrm>
            <a:off x="837100" y="4327077"/>
            <a:ext cx="8076708" cy="1832869"/>
          </a:xfrm>
          <a:prstGeom prst="rect">
            <a:avLst/>
          </a:prstGeom>
        </p:spPr>
      </p:pic>
      <p:sp>
        <p:nvSpPr>
          <p:cNvPr id="21" name="Rectangle 20"/>
          <p:cNvSpPr/>
          <p:nvPr/>
        </p:nvSpPr>
        <p:spPr>
          <a:xfrm>
            <a:off x="837100" y="5026765"/>
            <a:ext cx="5218643" cy="403176"/>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23" name="Rectangle 22"/>
          <p:cNvSpPr>
            <a:spLocks noChangeArrowheads="1"/>
          </p:cNvSpPr>
          <p:nvPr/>
        </p:nvSpPr>
        <p:spPr bwMode="auto">
          <a:xfrm>
            <a:off x="5557680" y="4808202"/>
            <a:ext cx="2478657" cy="584775"/>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可以看到找到了专利和非专利记录之间的关联</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24" name="Title 5"/>
          <p:cNvSpPr>
            <a:spLocks noGrp="1"/>
          </p:cNvSpPr>
          <p:nvPr>
            <p:ph type="title"/>
          </p:nvPr>
        </p:nvSpPr>
        <p:spPr>
          <a:xfrm>
            <a:off x="341999" y="509007"/>
            <a:ext cx="5006378" cy="399311"/>
          </a:xfrm>
        </p:spPr>
        <p:txBody>
          <a:bodyPr/>
          <a:lstStyle/>
          <a:p>
            <a:pPr lvl="0"/>
            <a:r>
              <a:rPr lang="zh-CN" altLang="en-US" sz="3200" dirty="0">
                <a:latin typeface="Arial" panose="020B0604020202020204" pitchFamily="34" charset="0"/>
                <a:ea typeface="黑体" panose="02010609060101010101" pitchFamily="49" charset="-122"/>
              </a:rPr>
              <a:t>有关专利引用的检索</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744388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1784" y="1115147"/>
            <a:ext cx="4457700" cy="1495425"/>
          </a:xfrm>
          <a:prstGeom prst="rect">
            <a:avLst/>
          </a:prstGeom>
        </p:spPr>
      </p:pic>
      <p:sp>
        <p:nvSpPr>
          <p:cNvPr id="12" name="Rectangle 11"/>
          <p:cNvSpPr/>
          <p:nvPr/>
        </p:nvSpPr>
        <p:spPr bwMode="auto">
          <a:xfrm>
            <a:off x="2705614" y="2346875"/>
            <a:ext cx="1747055" cy="246232"/>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pic>
        <p:nvPicPr>
          <p:cNvPr id="13" name="Picture 12"/>
          <p:cNvPicPr>
            <a:picLocks noChangeAspect="1"/>
          </p:cNvPicPr>
          <p:nvPr/>
        </p:nvPicPr>
        <p:blipFill rotWithShape="1">
          <a:blip r:embed="rId3"/>
          <a:srcRect l="1" r="142" b="49605"/>
          <a:stretch/>
        </p:blipFill>
        <p:spPr>
          <a:xfrm>
            <a:off x="683738" y="2757793"/>
            <a:ext cx="5829936" cy="1835758"/>
          </a:xfrm>
          <a:prstGeom prst="rect">
            <a:avLst/>
          </a:prstGeom>
          <a:ln>
            <a:noFill/>
          </a:ln>
          <a:effectLst>
            <a:outerShdw blurRad="292100" dist="139700" dir="2700000" algn="tl" rotWithShape="0">
              <a:srgbClr val="333333">
                <a:alpha val="65000"/>
              </a:srgbClr>
            </a:outerShdw>
          </a:effectLst>
        </p:spPr>
      </p:pic>
      <p:sp>
        <p:nvSpPr>
          <p:cNvPr id="20" name="Rectangle 19"/>
          <p:cNvSpPr>
            <a:spLocks noChangeArrowheads="1"/>
          </p:cNvSpPr>
          <p:nvPr/>
        </p:nvSpPr>
        <p:spPr bwMode="auto">
          <a:xfrm>
            <a:off x="4566292" y="1478134"/>
            <a:ext cx="3503770" cy="1077218"/>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600" b="1" dirty="0">
                <a:solidFill>
                  <a:srgbClr val="FFFFFF"/>
                </a:solidFill>
                <a:latin typeface="Arial" panose="020B0604020202020204" pitchFamily="34" charset="0"/>
                <a:ea typeface="黑体" panose="02010609060101010101" pitchFamily="49" charset="-122"/>
                <a:cs typeface="Microsoft JhengHei"/>
                <a:sym typeface="Microsoft JhengHei"/>
              </a:rPr>
              <a:t>如果希望对专利的引用进行更深入的研究，例如发掘不同公司之间专利的联系，可以将</a:t>
            </a:r>
            <a:r>
              <a:rPr lang="en-US" altLang="zh-CN" sz="1600" b="1" dirty="0">
                <a:solidFill>
                  <a:srgbClr val="FFFFFF"/>
                </a:solidFill>
                <a:latin typeface="Arial" panose="020B0604020202020204" pitchFamily="34" charset="0"/>
                <a:ea typeface="黑体" panose="02010609060101010101" pitchFamily="49" charset="-122"/>
                <a:cs typeface="Microsoft JhengHei"/>
                <a:sym typeface="Microsoft JhengHei"/>
              </a:rPr>
              <a:t>Collections</a:t>
            </a:r>
            <a:r>
              <a:rPr lang="zh-CN" altLang="en-US" sz="1600" b="1" dirty="0">
                <a:solidFill>
                  <a:srgbClr val="FFFFFF"/>
                </a:solidFill>
                <a:latin typeface="Arial" panose="020B0604020202020204" pitchFamily="34" charset="0"/>
                <a:ea typeface="黑体" panose="02010609060101010101" pitchFamily="49" charset="-122"/>
                <a:cs typeface="Microsoft JhengHei"/>
                <a:sym typeface="Microsoft JhengHei"/>
              </a:rPr>
              <a:t>修改为</a:t>
            </a:r>
            <a:r>
              <a:rPr lang="en-US" altLang="zh-CN" sz="1600" b="1" dirty="0">
                <a:solidFill>
                  <a:srgbClr val="FFFFFF"/>
                </a:solidFill>
                <a:latin typeface="Arial" panose="020B0604020202020204" pitchFamily="34" charset="0"/>
                <a:ea typeface="黑体" panose="02010609060101010101" pitchFamily="49" charset="-122"/>
                <a:cs typeface="Microsoft JhengHei"/>
                <a:sym typeface="Microsoft JhengHei"/>
              </a:rPr>
              <a:t>DWPI</a:t>
            </a:r>
            <a:r>
              <a:rPr lang="zh-CN" altLang="en-US" sz="1600" b="1" dirty="0">
                <a:solidFill>
                  <a:srgbClr val="FFFFFF"/>
                </a:solidFill>
                <a:latin typeface="Arial" panose="020B0604020202020204" pitchFamily="34" charset="0"/>
                <a:ea typeface="黑体" panose="02010609060101010101" pitchFamily="49" charset="-122"/>
                <a:cs typeface="Microsoft JhengHei"/>
                <a:sym typeface="Microsoft JhengHei"/>
              </a:rPr>
              <a:t>加工增值数据库</a:t>
            </a:r>
            <a:endParaRPr lang="zh-TW" altLang="en-US" sz="1600" b="1"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22" name="Rectangle 21"/>
          <p:cNvSpPr/>
          <p:nvPr/>
        </p:nvSpPr>
        <p:spPr bwMode="auto">
          <a:xfrm>
            <a:off x="683738" y="2938754"/>
            <a:ext cx="2161450" cy="246232"/>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pic>
        <p:nvPicPr>
          <p:cNvPr id="2" name="Picture 1"/>
          <p:cNvPicPr>
            <a:picLocks noChangeAspect="1"/>
          </p:cNvPicPr>
          <p:nvPr/>
        </p:nvPicPr>
        <p:blipFill>
          <a:blip r:embed="rId4"/>
          <a:stretch>
            <a:fillRect/>
          </a:stretch>
        </p:blipFill>
        <p:spPr>
          <a:xfrm>
            <a:off x="2705614" y="3738654"/>
            <a:ext cx="5957822" cy="2342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itle 5"/>
          <p:cNvSpPr>
            <a:spLocks noGrp="1"/>
          </p:cNvSpPr>
          <p:nvPr>
            <p:ph type="title"/>
          </p:nvPr>
        </p:nvSpPr>
        <p:spPr>
          <a:xfrm>
            <a:off x="341999" y="509007"/>
            <a:ext cx="5006378" cy="399311"/>
          </a:xfrm>
        </p:spPr>
        <p:txBody>
          <a:bodyPr/>
          <a:lstStyle/>
          <a:p>
            <a:pPr lvl="0"/>
            <a:r>
              <a:rPr lang="zh-CN" altLang="en-US" sz="3200" dirty="0">
                <a:latin typeface="Arial" panose="020B0604020202020204" pitchFamily="34" charset="0"/>
                <a:ea typeface="黑体" panose="02010609060101010101" pitchFamily="49" charset="-122"/>
              </a:rPr>
              <a:t>有关专利引用的检索</a:t>
            </a:r>
            <a:endParaRPr lang="en-US" sz="3200" dirty="0">
              <a:latin typeface="Arial" panose="020B0604020202020204" pitchFamily="34" charset="0"/>
              <a:ea typeface="黑体" panose="02010609060101010101" pitchFamily="49" charset="-122"/>
            </a:endParaRPr>
          </a:p>
        </p:txBody>
      </p:sp>
      <p:cxnSp>
        <p:nvCxnSpPr>
          <p:cNvPr id="15" name="Straight Arrow Connector 14"/>
          <p:cNvCxnSpPr/>
          <p:nvPr/>
        </p:nvCxnSpPr>
        <p:spPr>
          <a:xfrm flipH="1">
            <a:off x="3115484" y="2610572"/>
            <a:ext cx="550742" cy="170695"/>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bwMode="auto">
          <a:xfrm>
            <a:off x="2713656" y="4187104"/>
            <a:ext cx="4558412" cy="44971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18" name="Rectangle 17"/>
          <p:cNvSpPr>
            <a:spLocks noChangeArrowheads="1"/>
          </p:cNvSpPr>
          <p:nvPr/>
        </p:nvSpPr>
        <p:spPr bwMode="auto">
          <a:xfrm>
            <a:off x="5529532" y="4636814"/>
            <a:ext cx="1742536" cy="338554"/>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600" b="1" dirty="0">
                <a:solidFill>
                  <a:srgbClr val="FFFFFF"/>
                </a:solidFill>
                <a:latin typeface="Arial" panose="020B0604020202020204" pitchFamily="34" charset="0"/>
                <a:ea typeface="黑体" panose="02010609060101010101" pitchFamily="49" charset="-122"/>
                <a:cs typeface="Microsoft JhengHei"/>
                <a:sym typeface="Microsoft JhengHei"/>
              </a:rPr>
              <a:t>请勾选这个选项</a:t>
            </a:r>
            <a:endParaRPr lang="zh-TW" altLang="en-US" sz="1600" b="1"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Tree>
    <p:extLst>
      <p:ext uri="{BB962C8B-B14F-4D97-AF65-F5344CB8AC3E}">
        <p14:creationId xmlns:p14="http://schemas.microsoft.com/office/powerpoint/2010/main" val="396731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1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7461" t="12594" r="50316" b="45346"/>
          <a:stretch/>
        </p:blipFill>
        <p:spPr>
          <a:xfrm>
            <a:off x="1219599" y="1301241"/>
            <a:ext cx="5893171" cy="4326673"/>
          </a:xfrm>
          <a:prstGeom prst="rect">
            <a:avLst/>
          </a:prstGeom>
        </p:spPr>
      </p:pic>
      <p:sp>
        <p:nvSpPr>
          <p:cNvPr id="6" name="Rectangle 5"/>
          <p:cNvSpPr/>
          <p:nvPr/>
        </p:nvSpPr>
        <p:spPr bwMode="auto">
          <a:xfrm>
            <a:off x="1263143" y="2668026"/>
            <a:ext cx="2161450" cy="281147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a:spLocks noChangeArrowheads="1"/>
          </p:cNvSpPr>
          <p:nvPr/>
        </p:nvSpPr>
        <p:spPr bwMode="auto">
          <a:xfrm>
            <a:off x="3579857" y="2903018"/>
            <a:ext cx="3222375" cy="830997"/>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黑体" panose="02010609060101010101" pitchFamily="49" charset="-122"/>
                <a:ea typeface="黑体" panose="02010609060101010101" pitchFamily="49" charset="-122"/>
                <a:cs typeface="Microsoft JhengHei"/>
                <a:sym typeface="Microsoft JhengHei"/>
              </a:rPr>
              <a:t>可以指定被引用专利的权利人、发明人、公开的日期、布局的国家等</a:t>
            </a:r>
            <a:endParaRPr lang="zh-TW" altLang="en-US" sz="1600" dirty="0">
              <a:solidFill>
                <a:srgbClr val="FFFFFF"/>
              </a:solidFill>
              <a:latin typeface="黑体" panose="02010609060101010101" pitchFamily="49" charset="-122"/>
              <a:ea typeface="黑体" panose="02010609060101010101" pitchFamily="49" charset="-122"/>
              <a:cs typeface="Microsoft JhengHei"/>
              <a:sym typeface="Microsoft JhengHei"/>
            </a:endParaRPr>
          </a:p>
        </p:txBody>
      </p:sp>
      <p:sp>
        <p:nvSpPr>
          <p:cNvPr id="8" name="Title 5"/>
          <p:cNvSpPr>
            <a:spLocks noGrp="1"/>
          </p:cNvSpPr>
          <p:nvPr>
            <p:ph type="title"/>
          </p:nvPr>
        </p:nvSpPr>
        <p:spPr>
          <a:xfrm>
            <a:off x="341999" y="509007"/>
            <a:ext cx="5006378" cy="399311"/>
          </a:xfrm>
        </p:spPr>
        <p:txBody>
          <a:bodyPr/>
          <a:lstStyle/>
          <a:p>
            <a:pPr lvl="0"/>
            <a:r>
              <a:rPr lang="zh-CN" altLang="en-US" sz="3200" dirty="0">
                <a:latin typeface="Arial" panose="020B0604020202020204" pitchFamily="34" charset="0"/>
                <a:ea typeface="黑体" panose="02010609060101010101" pitchFamily="49" charset="-122"/>
              </a:rPr>
              <a:t>有关专利引用的检索</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1263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2734" r="164" b="6150"/>
          <a:stretch/>
        </p:blipFill>
        <p:spPr>
          <a:xfrm>
            <a:off x="82658" y="637551"/>
            <a:ext cx="8701088" cy="242751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282921" y="1257816"/>
            <a:ext cx="4915316" cy="31466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7" name="Rectangle 6"/>
          <p:cNvSpPr>
            <a:spLocks noChangeArrowheads="1"/>
          </p:cNvSpPr>
          <p:nvPr/>
        </p:nvSpPr>
        <p:spPr bwMode="auto">
          <a:xfrm>
            <a:off x="3424120" y="137311"/>
            <a:ext cx="4915316" cy="584775"/>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例</a:t>
            </a:r>
            <a:r>
              <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rPr>
              <a:t>1:</a:t>
            </a: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 </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如何找到</a:t>
            </a:r>
            <a:r>
              <a:rPr lang="en-US" altLang="zh-CN" sz="1600" dirty="0" err="1">
                <a:solidFill>
                  <a:srgbClr val="FFFFFF"/>
                </a:solidFill>
                <a:latin typeface="Arial" panose="020B0604020202020204" pitchFamily="34" charset="0"/>
                <a:ea typeface="黑体" panose="02010609060101010101" pitchFamily="49" charset="-122"/>
                <a:cs typeface="Microsoft JhengHei"/>
                <a:sym typeface="Microsoft JhengHei"/>
              </a:rPr>
              <a:t>Gogoro</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的被他人引用的专利（要点在于需要排除自己对于自己专利的引用）</a:t>
            </a:r>
            <a:endPar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8" name="Rectangle 7"/>
          <p:cNvSpPr/>
          <p:nvPr/>
        </p:nvSpPr>
        <p:spPr bwMode="auto">
          <a:xfrm>
            <a:off x="5288091" y="1276579"/>
            <a:ext cx="593687" cy="31466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9" name="Rectangle 8"/>
          <p:cNvSpPr>
            <a:spLocks noChangeArrowheads="1"/>
          </p:cNvSpPr>
          <p:nvPr/>
        </p:nvSpPr>
        <p:spPr bwMode="auto">
          <a:xfrm>
            <a:off x="5971632" y="1234731"/>
            <a:ext cx="2542230" cy="584775"/>
          </a:xfrm>
          <a:prstGeom prst="rect">
            <a:avLst/>
          </a:prstGeom>
          <a:solidFill>
            <a:srgbClr val="000000">
              <a:alpha val="50196"/>
            </a:srgbClr>
          </a:solidFill>
          <a:ln w="9525">
            <a:noFill/>
            <a:miter lim="800000"/>
            <a:headEnd/>
            <a:tailEnd/>
          </a:ln>
        </p:spPr>
        <p:txBody>
          <a:bodyPr wrap="square">
            <a:spAutoFit/>
          </a:bodyPr>
          <a:lstStyle/>
          <a:p>
            <a:pPr marL="91440">
              <a:spcBef>
                <a:spcPts val="1000"/>
              </a:spcBef>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关键在于用</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NOT</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作为逻辑运算符，以排除自我引用</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0" name="Rectangle 9"/>
          <p:cNvSpPr/>
          <p:nvPr/>
        </p:nvSpPr>
        <p:spPr bwMode="auto">
          <a:xfrm>
            <a:off x="282921" y="1583824"/>
            <a:ext cx="4915316" cy="31466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pic>
        <p:nvPicPr>
          <p:cNvPr id="12" name="Picture 11"/>
          <p:cNvPicPr>
            <a:picLocks noChangeAspect="1"/>
          </p:cNvPicPr>
          <p:nvPr/>
        </p:nvPicPr>
        <p:blipFill>
          <a:blip r:embed="rId3"/>
          <a:stretch>
            <a:fillRect/>
          </a:stretch>
        </p:blipFill>
        <p:spPr>
          <a:xfrm>
            <a:off x="88712" y="3338689"/>
            <a:ext cx="8701088" cy="2819451"/>
          </a:xfrm>
          <a:prstGeom prst="rect">
            <a:avLst/>
          </a:prstGeom>
        </p:spPr>
      </p:pic>
      <p:sp>
        <p:nvSpPr>
          <p:cNvPr id="13" name="Rectangle 12"/>
          <p:cNvSpPr>
            <a:spLocks noChangeArrowheads="1"/>
          </p:cNvSpPr>
          <p:nvPr/>
        </p:nvSpPr>
        <p:spPr bwMode="auto">
          <a:xfrm>
            <a:off x="429571" y="4089005"/>
            <a:ext cx="2693192"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找到</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OLED</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领域的专利记录</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4" name="Rectangle 13"/>
          <p:cNvSpPr>
            <a:spLocks noChangeArrowheads="1"/>
          </p:cNvSpPr>
          <p:nvPr/>
        </p:nvSpPr>
        <p:spPr bwMode="auto">
          <a:xfrm>
            <a:off x="429571" y="5155797"/>
            <a:ext cx="3761430"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找到被引用频次在</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50-200</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次之间的专利</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5" name="Rectangle 14"/>
          <p:cNvSpPr/>
          <p:nvPr/>
        </p:nvSpPr>
        <p:spPr bwMode="auto">
          <a:xfrm>
            <a:off x="282921" y="4767193"/>
            <a:ext cx="6787659" cy="255301"/>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17" name="Rectangle 16"/>
          <p:cNvSpPr/>
          <p:nvPr/>
        </p:nvSpPr>
        <p:spPr bwMode="auto">
          <a:xfrm>
            <a:off x="282921" y="4534101"/>
            <a:ext cx="6787659" cy="255301"/>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18" name="Rectangle 17"/>
          <p:cNvSpPr>
            <a:spLocks noChangeArrowheads="1"/>
          </p:cNvSpPr>
          <p:nvPr/>
        </p:nvSpPr>
        <p:spPr bwMode="auto">
          <a:xfrm>
            <a:off x="675161" y="725425"/>
            <a:ext cx="3336887" cy="584775"/>
          </a:xfrm>
          <a:prstGeom prst="rect">
            <a:avLst/>
          </a:prstGeom>
          <a:solidFill>
            <a:srgbClr val="000000">
              <a:alpha val="50196"/>
            </a:srgbClr>
          </a:solidFill>
          <a:ln w="9525">
            <a:noFill/>
            <a:miter lim="800000"/>
            <a:headEnd/>
            <a:tailEnd/>
          </a:ln>
        </p:spPr>
        <p:txBody>
          <a:bodyPr wrap="square">
            <a:spAutoFit/>
          </a:bodyPr>
          <a:lstStyle/>
          <a:p>
            <a:pPr marL="91440">
              <a:spcBef>
                <a:spcPts val="1000"/>
              </a:spcBef>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先检索被引用的专利的权利人为</a:t>
            </a:r>
            <a:r>
              <a:rPr lang="en-US" altLang="zh-CN" sz="1600" dirty="0" err="1">
                <a:solidFill>
                  <a:srgbClr val="FFFFFF"/>
                </a:solidFill>
                <a:latin typeface="Arial" panose="020B0604020202020204" pitchFamily="34" charset="0"/>
                <a:ea typeface="黑体" panose="02010609060101010101" pitchFamily="49" charset="-122"/>
                <a:cs typeface="Microsoft JhengHei"/>
                <a:sym typeface="Microsoft JhengHei"/>
              </a:rPr>
              <a:t>Gogoro</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的所有记录</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9" name="Rectangle 18"/>
          <p:cNvSpPr>
            <a:spLocks noChangeArrowheads="1"/>
          </p:cNvSpPr>
          <p:nvPr/>
        </p:nvSpPr>
        <p:spPr bwMode="auto">
          <a:xfrm>
            <a:off x="675161" y="1866019"/>
            <a:ext cx="3336887"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再检索</a:t>
            </a:r>
            <a:r>
              <a:rPr lang="en-US" altLang="zh-CN" sz="1600" dirty="0" err="1">
                <a:solidFill>
                  <a:srgbClr val="FFFFFF"/>
                </a:solidFill>
                <a:latin typeface="Arial" panose="020B0604020202020204" pitchFamily="34" charset="0"/>
                <a:ea typeface="黑体" panose="02010609060101010101" pitchFamily="49" charset="-122"/>
                <a:cs typeface="Microsoft JhengHei"/>
                <a:sym typeface="Microsoft JhengHei"/>
              </a:rPr>
              <a:t>Gogoro</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自己申请的专利</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20" name="Rectangle 19"/>
          <p:cNvSpPr>
            <a:spLocks noChangeArrowheads="1"/>
          </p:cNvSpPr>
          <p:nvPr/>
        </p:nvSpPr>
        <p:spPr bwMode="auto">
          <a:xfrm>
            <a:off x="1056316" y="3209037"/>
            <a:ext cx="4915316" cy="584775"/>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例</a:t>
            </a:r>
            <a:r>
              <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rPr>
              <a:t>2:</a:t>
            </a: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 </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如何找到</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OLED</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领域引用频次较高的专利（可能为基础专利或者关键技术）</a:t>
            </a:r>
            <a:endPar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Tree>
    <p:extLst>
      <p:ext uri="{BB962C8B-B14F-4D97-AF65-F5344CB8AC3E}">
        <p14:creationId xmlns:p14="http://schemas.microsoft.com/office/powerpoint/2010/main" val="2367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713" y="3644643"/>
            <a:ext cx="8926556" cy="2138240"/>
          </a:xfrm>
          <a:prstGeom prst="rect">
            <a:avLst/>
          </a:prstGeom>
        </p:spPr>
      </p:pic>
      <p:pic>
        <p:nvPicPr>
          <p:cNvPr id="3" name="Picture 2"/>
          <p:cNvPicPr>
            <a:picLocks noChangeAspect="1"/>
          </p:cNvPicPr>
          <p:nvPr/>
        </p:nvPicPr>
        <p:blipFill>
          <a:blip r:embed="rId3"/>
          <a:stretch>
            <a:fillRect/>
          </a:stretch>
        </p:blipFill>
        <p:spPr>
          <a:xfrm>
            <a:off x="88712" y="823832"/>
            <a:ext cx="8926556" cy="2083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bwMode="auto">
          <a:xfrm>
            <a:off x="88712" y="1327434"/>
            <a:ext cx="4915316" cy="31466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7" name="Rectangle 6"/>
          <p:cNvSpPr>
            <a:spLocks noChangeArrowheads="1"/>
          </p:cNvSpPr>
          <p:nvPr/>
        </p:nvSpPr>
        <p:spPr bwMode="auto">
          <a:xfrm>
            <a:off x="3424120" y="306588"/>
            <a:ext cx="4405430" cy="338554"/>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例</a:t>
            </a:r>
            <a:r>
              <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rPr>
              <a:t>3:</a:t>
            </a: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 </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如何找到被</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Amazon</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引用的</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Google</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的专利</a:t>
            </a:r>
            <a:endPar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0" name="Rectangle 9"/>
          <p:cNvSpPr/>
          <p:nvPr/>
        </p:nvSpPr>
        <p:spPr bwMode="auto">
          <a:xfrm>
            <a:off x="88712" y="1728760"/>
            <a:ext cx="4915316" cy="31466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13" name="Rectangle 12"/>
          <p:cNvSpPr>
            <a:spLocks noChangeArrowheads="1"/>
          </p:cNvSpPr>
          <p:nvPr/>
        </p:nvSpPr>
        <p:spPr bwMode="auto">
          <a:xfrm>
            <a:off x="641842" y="3862383"/>
            <a:ext cx="3288383"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后向引用的专利的权利人为</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Google</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4" name="Rectangle 13"/>
          <p:cNvSpPr>
            <a:spLocks noChangeArrowheads="1"/>
          </p:cNvSpPr>
          <p:nvPr/>
        </p:nvSpPr>
        <p:spPr bwMode="auto">
          <a:xfrm>
            <a:off x="790560" y="4945128"/>
            <a:ext cx="2405681"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权利人限定为</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Amazon</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5" name="Rectangle 14"/>
          <p:cNvSpPr/>
          <p:nvPr/>
        </p:nvSpPr>
        <p:spPr bwMode="auto">
          <a:xfrm>
            <a:off x="201278" y="4611964"/>
            <a:ext cx="6787659" cy="255301"/>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17" name="Rectangle 16"/>
          <p:cNvSpPr/>
          <p:nvPr/>
        </p:nvSpPr>
        <p:spPr bwMode="auto">
          <a:xfrm>
            <a:off x="201278" y="4278800"/>
            <a:ext cx="6787659" cy="255301"/>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ea typeface="黑体" panose="02010609060101010101" pitchFamily="49" charset="-122"/>
            </a:endParaRPr>
          </a:p>
        </p:txBody>
      </p:sp>
      <p:sp>
        <p:nvSpPr>
          <p:cNvPr id="18" name="Rectangle 17"/>
          <p:cNvSpPr>
            <a:spLocks noChangeArrowheads="1"/>
          </p:cNvSpPr>
          <p:nvPr/>
        </p:nvSpPr>
        <p:spPr bwMode="auto">
          <a:xfrm>
            <a:off x="854114" y="942292"/>
            <a:ext cx="2199329" cy="338554"/>
          </a:xfrm>
          <a:prstGeom prst="rect">
            <a:avLst/>
          </a:prstGeom>
          <a:solidFill>
            <a:srgbClr val="000000">
              <a:alpha val="50196"/>
            </a:srgbClr>
          </a:solidFill>
          <a:ln w="9525">
            <a:noFill/>
            <a:miter lim="800000"/>
            <a:headEnd/>
            <a:tailEnd/>
          </a:ln>
        </p:spPr>
        <p:txBody>
          <a:bodyPr wrap="square">
            <a:spAutoFit/>
          </a:bodyPr>
          <a:lstStyle/>
          <a:p>
            <a:pPr marL="91440">
              <a:spcBef>
                <a:spcPts val="1000"/>
              </a:spcBef>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权利人限定为</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Google</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9" name="Rectangle 18"/>
          <p:cNvSpPr>
            <a:spLocks noChangeArrowheads="1"/>
          </p:cNvSpPr>
          <p:nvPr/>
        </p:nvSpPr>
        <p:spPr bwMode="auto">
          <a:xfrm>
            <a:off x="641842" y="2136285"/>
            <a:ext cx="3432137"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前向引用的专利的权利人为</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Amazon</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20" name="Rectangle 19"/>
          <p:cNvSpPr>
            <a:spLocks noChangeArrowheads="1"/>
          </p:cNvSpPr>
          <p:nvPr/>
        </p:nvSpPr>
        <p:spPr bwMode="auto">
          <a:xfrm>
            <a:off x="1219092" y="3106524"/>
            <a:ext cx="4915316" cy="338554"/>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例</a:t>
            </a:r>
            <a:r>
              <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rPr>
              <a:t>4:</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如何找到引用了</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Google</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专利的</a:t>
            </a:r>
            <a:r>
              <a:rPr lang="en-US" altLang="zh-CN" sz="1600" dirty="0">
                <a:solidFill>
                  <a:srgbClr val="FFFFFF"/>
                </a:solidFill>
                <a:latin typeface="Arial" panose="020B0604020202020204" pitchFamily="34" charset="0"/>
                <a:ea typeface="黑体" panose="02010609060101010101" pitchFamily="49" charset="-122"/>
                <a:cs typeface="Microsoft JhengHei"/>
                <a:sym typeface="Microsoft JhengHei"/>
              </a:rPr>
              <a:t>Amazon</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的专利</a:t>
            </a:r>
            <a:endPar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23" name="Rectangle 22"/>
          <p:cNvSpPr/>
          <p:nvPr/>
        </p:nvSpPr>
        <p:spPr>
          <a:xfrm>
            <a:off x="4503965" y="4406450"/>
            <a:ext cx="3682980" cy="1733078"/>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latin typeface="Arial" panose="020B0604020202020204" pitchFamily="34" charset="0"/>
                <a:ea typeface="黑体" panose="02010609060101010101" pitchFamily="49" charset="-122"/>
              </a:rPr>
              <a:t>温馨提示</a:t>
            </a:r>
          </a:p>
          <a:p>
            <a:r>
              <a:rPr lang="zh-CN" altLang="en-US" dirty="0">
                <a:latin typeface="Arial" panose="020B0604020202020204" pitchFamily="34" charset="0"/>
                <a:ea typeface="黑体" panose="02010609060101010101" pitchFamily="49" charset="-122"/>
              </a:rPr>
              <a:t>例</a:t>
            </a:r>
            <a:r>
              <a:rPr lang="en-US" altLang="zh-CN" dirty="0">
                <a:latin typeface="Arial" panose="020B0604020202020204" pitchFamily="34" charset="0"/>
                <a:ea typeface="黑体" panose="02010609060101010101" pitchFamily="49" charset="-122"/>
              </a:rPr>
              <a:t>3</a:t>
            </a:r>
            <a:r>
              <a:rPr lang="zh-CN" altLang="en-US" dirty="0">
                <a:latin typeface="Arial" panose="020B0604020202020204" pitchFamily="34" charset="0"/>
                <a:ea typeface="黑体" panose="02010609060101010101" pitchFamily="49" charset="-122"/>
              </a:rPr>
              <a:t>和例</a:t>
            </a:r>
            <a:r>
              <a:rPr lang="en-US" altLang="zh-CN" dirty="0">
                <a:latin typeface="Arial" panose="020B0604020202020204" pitchFamily="34" charset="0"/>
                <a:ea typeface="黑体" panose="02010609060101010101" pitchFamily="49" charset="-122"/>
              </a:rPr>
              <a:t>4</a:t>
            </a:r>
            <a:r>
              <a:rPr lang="zh-CN" altLang="en-US" dirty="0">
                <a:latin typeface="Arial" panose="020B0604020202020204" pitchFamily="34" charset="0"/>
                <a:ea typeface="黑体" panose="02010609060101010101" pitchFamily="49" charset="-122"/>
              </a:rPr>
              <a:t>得到的集合完全不同，虽然都是</a:t>
            </a:r>
            <a:r>
              <a:rPr lang="en-US" altLang="zh-CN" dirty="0">
                <a:latin typeface="Arial" panose="020B0604020202020204" pitchFamily="34" charset="0"/>
                <a:ea typeface="黑体" panose="02010609060101010101" pitchFamily="49" charset="-122"/>
              </a:rPr>
              <a:t>Amazon</a:t>
            </a:r>
            <a:r>
              <a:rPr lang="zh-CN" altLang="en-US" dirty="0">
                <a:latin typeface="Arial" panose="020B0604020202020204" pitchFamily="34" charset="0"/>
                <a:ea typeface="黑体" panose="02010609060101010101" pitchFamily="49" charset="-122"/>
              </a:rPr>
              <a:t>对</a:t>
            </a:r>
            <a:r>
              <a:rPr lang="en-US" altLang="zh-CN" dirty="0">
                <a:latin typeface="Arial" panose="020B0604020202020204" pitchFamily="34" charset="0"/>
                <a:ea typeface="黑体" panose="02010609060101010101" pitchFamily="49" charset="-122"/>
              </a:rPr>
              <a:t>Google</a:t>
            </a:r>
            <a:r>
              <a:rPr lang="zh-CN" altLang="en-US" dirty="0">
                <a:latin typeface="Arial" panose="020B0604020202020204" pitchFamily="34" charset="0"/>
                <a:ea typeface="黑体" panose="02010609060101010101" pitchFamily="49" charset="-122"/>
              </a:rPr>
              <a:t>的引用，例</a:t>
            </a:r>
            <a:r>
              <a:rPr lang="en-US" altLang="zh-CN" dirty="0">
                <a:latin typeface="Arial" panose="020B0604020202020204" pitchFamily="34" charset="0"/>
                <a:ea typeface="黑体" panose="02010609060101010101" pitchFamily="49" charset="-122"/>
              </a:rPr>
              <a:t>3</a:t>
            </a:r>
            <a:r>
              <a:rPr lang="zh-CN" altLang="en-US" dirty="0">
                <a:latin typeface="Arial" panose="020B0604020202020204" pitchFamily="34" charset="0"/>
                <a:ea typeface="黑体" panose="02010609060101010101" pitchFamily="49" charset="-122"/>
              </a:rPr>
              <a:t>得到的是</a:t>
            </a:r>
            <a:r>
              <a:rPr lang="en-US" altLang="zh-CN" dirty="0">
                <a:latin typeface="Arial" panose="020B0604020202020204" pitchFamily="34" charset="0"/>
                <a:ea typeface="黑体" panose="02010609060101010101" pitchFamily="49" charset="-122"/>
              </a:rPr>
              <a:t>Google</a:t>
            </a:r>
            <a:r>
              <a:rPr lang="zh-CN" altLang="en-US" dirty="0">
                <a:latin typeface="Arial" panose="020B0604020202020204" pitchFamily="34" charset="0"/>
                <a:ea typeface="黑体" panose="02010609060101010101" pitchFamily="49" charset="-122"/>
              </a:rPr>
              <a:t>的专利记录集合，例</a:t>
            </a:r>
            <a:r>
              <a:rPr lang="en-US" altLang="zh-CN" dirty="0">
                <a:latin typeface="Arial" panose="020B0604020202020204" pitchFamily="34" charset="0"/>
                <a:ea typeface="黑体" panose="02010609060101010101" pitchFamily="49" charset="-122"/>
              </a:rPr>
              <a:t>4</a:t>
            </a:r>
            <a:r>
              <a:rPr lang="zh-CN" altLang="en-US" dirty="0">
                <a:latin typeface="Arial" panose="020B0604020202020204" pitchFamily="34" charset="0"/>
                <a:ea typeface="黑体" panose="02010609060101010101" pitchFamily="49" charset="-122"/>
              </a:rPr>
              <a:t>得到的是</a:t>
            </a:r>
            <a:r>
              <a:rPr lang="en-US" altLang="zh-CN" dirty="0">
                <a:latin typeface="Arial" panose="020B0604020202020204" pitchFamily="34" charset="0"/>
                <a:ea typeface="黑体" panose="02010609060101010101" pitchFamily="49" charset="-122"/>
              </a:rPr>
              <a:t>Amazon</a:t>
            </a:r>
            <a:r>
              <a:rPr lang="zh-CN" altLang="en-US" dirty="0">
                <a:latin typeface="Arial" panose="020B0604020202020204" pitchFamily="34" charset="0"/>
                <a:ea typeface="黑体" panose="02010609060101010101" pitchFamily="49" charset="-122"/>
              </a:rPr>
              <a:t>的专利记录集合</a:t>
            </a:r>
            <a:endParaRPr lang="zh-TW" altLang="en-US"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51699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黑体" panose="02010609060101010101" pitchFamily="49" charset="-122"/>
                <a:ea typeface="黑体" panose="02010609060101010101" pitchFamily="49" charset="-122"/>
                <a:sym typeface="Arial"/>
              </a:rPr>
              <a:t>其他在线资源</a:t>
            </a:r>
            <a:endParaRPr lang="zh-TW" altLang="en-US" b="1" dirty="0">
              <a:solidFill>
                <a:srgbClr val="1AC604"/>
              </a:solidFill>
              <a:latin typeface="黑体" panose="02010609060101010101" pitchFamily="49" charset="-122"/>
              <a:ea typeface="黑体" panose="02010609060101010101" pitchFamily="49" charset="-122"/>
              <a:sym typeface="Arial"/>
            </a:endParaRPr>
          </a:p>
        </p:txBody>
      </p:sp>
    </p:spTree>
    <p:extLst>
      <p:ext uri="{BB962C8B-B14F-4D97-AF65-F5344CB8AC3E}">
        <p14:creationId xmlns:p14="http://schemas.microsoft.com/office/powerpoint/2010/main" val="18763608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3915" y="548474"/>
            <a:ext cx="4572000" cy="461665"/>
          </a:xfrm>
          <a:prstGeom prst="rect">
            <a:avLst/>
          </a:prstGeom>
        </p:spPr>
        <p:txBody>
          <a:bodyPr>
            <a:spAutoFit/>
          </a:bodyPr>
          <a:lstStyle/>
          <a:p>
            <a:r>
              <a:rPr lang="en-US" altLang="zh-TW" sz="2400" dirty="0">
                <a:solidFill>
                  <a:srgbClr val="6817FF"/>
                </a:solidFill>
                <a:latin typeface="+mj-lt"/>
                <a:ea typeface="Source Sans Pro" panose="020B0503030403020204" pitchFamily="34" charset="0"/>
              </a:rPr>
              <a:t>Blueprint for success </a:t>
            </a:r>
            <a:r>
              <a:rPr lang="en-US" altLang="zh-TW" sz="1600" dirty="0">
                <a:solidFill>
                  <a:srgbClr val="6817FF"/>
                </a:solidFill>
                <a:latin typeface="+mj-lt"/>
                <a:ea typeface="Source Sans Pro" panose="020B0503030403020204" pitchFamily="34" charset="0"/>
                <a:hlinkClick r:id="rId2"/>
              </a:rPr>
              <a:t>Links</a:t>
            </a:r>
            <a:endParaRPr lang="zh-TW" altLang="en-US" sz="2400" dirty="0">
              <a:solidFill>
                <a:srgbClr val="6817FF"/>
              </a:solidFill>
              <a:latin typeface="+mj-lt"/>
            </a:endParaRPr>
          </a:p>
        </p:txBody>
      </p:sp>
      <p:sp>
        <p:nvSpPr>
          <p:cNvPr id="7" name="Rectangle 6"/>
          <p:cNvSpPr/>
          <p:nvPr/>
        </p:nvSpPr>
        <p:spPr>
          <a:xfrm>
            <a:off x="293915" y="1099801"/>
            <a:ext cx="7892142" cy="5224122"/>
          </a:xfrm>
          <a:prstGeom prst="rect">
            <a:avLst/>
          </a:prstGeom>
        </p:spPr>
        <p:txBody>
          <a:bodyPr wrap="square">
            <a:spAutoFit/>
          </a:bodyPr>
          <a:lstStyle/>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3"/>
              </a:rPr>
              <a:t>Business Development and Prospecting for Law Firms</a:t>
            </a:r>
            <a:r>
              <a:rPr lang="en-US" altLang="zh-TW" sz="1600" dirty="0">
                <a:latin typeface="+mj-lt"/>
                <a:ea typeface="Source Sans Pro" panose="020B0503030403020204" pitchFamily="34" charset="0"/>
              </a:rPr>
              <a:t> – </a:t>
            </a:r>
            <a:r>
              <a:rPr lang="en-US" altLang="zh-TW" sz="1600" b="1" i="1" dirty="0">
                <a:latin typeface="+mj-lt"/>
                <a:ea typeface="Source Sans Pro" panose="020B0503030403020204" pitchFamily="34" charset="0"/>
              </a:rPr>
              <a:t>New</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4"/>
              </a:rPr>
              <a:t>Quickly Compare Company Patent Portfolios (Derwent Data Analyzer)</a:t>
            </a:r>
            <a:r>
              <a:rPr lang="en-US" altLang="zh-TW" sz="1600" dirty="0">
                <a:latin typeface="+mj-lt"/>
                <a:ea typeface="Source Sans Pro" panose="020B0503030403020204" pitchFamily="34" charset="0"/>
              </a:rPr>
              <a:t> – </a:t>
            </a:r>
            <a:r>
              <a:rPr lang="en-US" altLang="zh-TW" sz="1600" b="1" i="1" dirty="0">
                <a:latin typeface="+mj-lt"/>
                <a:ea typeface="Source Sans Pro" panose="020B0503030403020204" pitchFamily="34" charset="0"/>
              </a:rPr>
              <a:t>New</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5"/>
              </a:rPr>
              <a:t>Company Report (Derwent Data Analyzer)</a:t>
            </a:r>
            <a:r>
              <a:rPr lang="en-US" altLang="zh-TW" sz="1600" dirty="0">
                <a:latin typeface="+mj-lt"/>
                <a:ea typeface="Source Sans Pro" panose="020B0503030403020204" pitchFamily="34" charset="0"/>
              </a:rPr>
              <a:t> – </a:t>
            </a:r>
            <a:r>
              <a:rPr lang="en-US" altLang="zh-TW" sz="1600" b="1" i="1" dirty="0">
                <a:latin typeface="+mj-lt"/>
                <a:ea typeface="Source Sans Pro" panose="020B0503030403020204" pitchFamily="34" charset="0"/>
              </a:rPr>
              <a:t>New</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6"/>
              </a:rPr>
              <a:t>Technology Report (Derwent Data Analyzer)</a:t>
            </a:r>
            <a:r>
              <a:rPr lang="en-US" altLang="zh-TW" sz="1600" dirty="0">
                <a:latin typeface="+mj-lt"/>
                <a:ea typeface="Source Sans Pro" panose="020B0503030403020204" pitchFamily="34" charset="0"/>
              </a:rPr>
              <a:t> – </a:t>
            </a:r>
            <a:r>
              <a:rPr lang="en-US" altLang="zh-TW" sz="1600" b="1" i="1" dirty="0">
                <a:latin typeface="+mj-lt"/>
                <a:ea typeface="Source Sans Pro" panose="020B0503030403020204" pitchFamily="34" charset="0"/>
              </a:rPr>
              <a:t>New</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7"/>
              </a:rPr>
              <a:t>Ensure Freedom to Operate for a New Invention</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8"/>
              </a:rPr>
              <a:t>Evaluate Portfolios for Mergers, Acquisitions, or Licensing</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9"/>
              </a:rPr>
              <a:t>Research Chemical Substances and Pharmacology</a:t>
            </a:r>
            <a:r>
              <a:rPr lang="en-US" altLang="zh-TW" sz="1600" dirty="0">
                <a:latin typeface="+mj-lt"/>
                <a:ea typeface="Source Sans Pro" panose="020B0503030403020204" pitchFamily="34" charset="0"/>
              </a:rPr>
              <a:t> – </a:t>
            </a:r>
            <a:r>
              <a:rPr lang="en-US" altLang="zh-TW" sz="1600" b="1" i="1" dirty="0">
                <a:latin typeface="+mj-lt"/>
                <a:ea typeface="Source Sans Pro" panose="020B0503030403020204" pitchFamily="34" charset="0"/>
              </a:rPr>
              <a:t>New</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10"/>
              </a:rPr>
              <a:t>Analyze the Competitive Landscape in a Technology Space</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11"/>
              </a:rPr>
              <a:t>Defend and Pursue Patent Litigation</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12"/>
              </a:rPr>
              <a:t>Keep Aware of Changes in Your Patent Field</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13"/>
              </a:rPr>
              <a:t>Quickly Research Prior Art for an Invention</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14"/>
              </a:rPr>
              <a:t>Research Market Trends in a Technology Space</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15"/>
              </a:rPr>
              <a:t>Research Patents in a Specific Technology Domain</a:t>
            </a:r>
            <a:endParaRPr lang="en-US" altLang="zh-TW" sz="1600" dirty="0">
              <a:latin typeface="+mj-lt"/>
              <a:ea typeface="Source Sans Pro" panose="020B0503030403020204" pitchFamily="34" charset="0"/>
            </a:endParaRPr>
          </a:p>
          <a:p>
            <a:pPr>
              <a:lnSpc>
                <a:spcPct val="150000"/>
              </a:lnSpc>
              <a:buFont typeface="Arial" panose="020B0604020202020204" pitchFamily="34" charset="0"/>
              <a:buChar char="•"/>
            </a:pPr>
            <a:r>
              <a:rPr lang="en-US" altLang="zh-TW" sz="1600" dirty="0">
                <a:latin typeface="+mj-lt"/>
                <a:ea typeface="Source Sans Pro" panose="020B0503030403020204" pitchFamily="34" charset="0"/>
                <a:hlinkClick r:id="rId16"/>
              </a:rPr>
              <a:t>Identify License Opportunities in Your Patent Portfolio</a:t>
            </a:r>
            <a:endParaRPr lang="en-US" altLang="zh-TW" sz="1600" dirty="0">
              <a:latin typeface="+mj-lt"/>
              <a:ea typeface="Source Sans Pro" panose="020B0503030403020204" pitchFamily="34" charset="0"/>
            </a:endParaRPr>
          </a:p>
        </p:txBody>
      </p:sp>
      <p:pic>
        <p:nvPicPr>
          <p:cNvPr id="8" name="Picture 7"/>
          <p:cNvPicPr>
            <a:picLocks noChangeAspect="1"/>
          </p:cNvPicPr>
          <p:nvPr/>
        </p:nvPicPr>
        <p:blipFill>
          <a:blip r:embed="rId17"/>
          <a:stretch>
            <a:fillRect/>
          </a:stretch>
        </p:blipFill>
        <p:spPr>
          <a:xfrm>
            <a:off x="6319183" y="2055157"/>
            <a:ext cx="2334959" cy="3059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76724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505125" y="1832006"/>
            <a:ext cx="914400" cy="914400"/>
          </a:xfrm>
          <a:prstGeom prst="rect">
            <a:avLst/>
          </a:prstGeom>
          <a:noFill/>
        </p:spPr>
        <p:txBody>
          <a:bodyPr wrap="none" lIns="0" tIns="0" rIns="0" bIns="0" rtlCol="0" anchor="t">
            <a:noAutofit/>
          </a:bodyPr>
          <a:lstStyle/>
          <a:p>
            <a:pPr>
              <a:lnSpc>
                <a:spcPct val="150000"/>
              </a:lnSpc>
            </a:pPr>
            <a:r>
              <a:rPr lang="zh-CN" altLang="en-US" b="1" dirty="0">
                <a:solidFill>
                  <a:schemeClr val="tx1">
                    <a:lumMod val="75000"/>
                    <a:lumOff val="25000"/>
                  </a:schemeClr>
                </a:solidFill>
                <a:latin typeface="Arial" panose="020B0604020202020204" pitchFamily="34" charset="0"/>
                <a:ea typeface="黑体" panose="02010609060101010101" pitchFamily="49" charset="-122"/>
              </a:rPr>
              <a:t>联系我们</a:t>
            </a:r>
            <a:endParaRPr lang="en-US" altLang="zh-TW" b="1"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r>
              <a:rPr lang="zh-CN" altLang="en-US" sz="1600" b="1" dirty="0">
                <a:solidFill>
                  <a:schemeClr val="tx1">
                    <a:lumMod val="75000"/>
                    <a:lumOff val="25000"/>
                  </a:schemeClr>
                </a:solidFill>
                <a:latin typeface="Arial" panose="020B0604020202020204" pitchFamily="34" charset="0"/>
                <a:ea typeface="黑体" panose="02010609060101010101" pitchFamily="49" charset="-122"/>
              </a:rPr>
              <a:t>科睿唯安</a:t>
            </a:r>
            <a:r>
              <a:rPr lang="zh-TW" altLang="en-US" sz="1600" b="1" dirty="0">
                <a:solidFill>
                  <a:schemeClr val="tx1">
                    <a:lumMod val="75000"/>
                    <a:lumOff val="25000"/>
                  </a:schemeClr>
                </a:solidFill>
                <a:latin typeface="Arial" panose="020B0604020202020204" pitchFamily="34" charset="0"/>
                <a:ea typeface="黑体" panose="02010609060101010101" pitchFamily="49" charset="-122"/>
              </a:rPr>
              <a:t> </a:t>
            </a:r>
            <a:r>
              <a:rPr lang="en-US" altLang="zh-CN" sz="1600" b="1" dirty="0">
                <a:solidFill>
                  <a:schemeClr val="tx1">
                    <a:lumMod val="75000"/>
                    <a:lumOff val="25000"/>
                  </a:schemeClr>
                </a:solidFill>
                <a:latin typeface="Arial" panose="020B0604020202020204" pitchFamily="34" charset="0"/>
                <a:ea typeface="黑体" panose="02010609060101010101" pitchFamily="49" charset="-122"/>
              </a:rPr>
              <a:t>| </a:t>
            </a:r>
            <a:r>
              <a:rPr lang="zh-CN" altLang="en-US" sz="1600" b="1" dirty="0">
                <a:solidFill>
                  <a:schemeClr val="tx1">
                    <a:lumMod val="75000"/>
                    <a:lumOff val="25000"/>
                  </a:schemeClr>
                </a:solidFill>
                <a:latin typeface="Arial" panose="020B0604020202020204" pitchFamily="34" charset="0"/>
                <a:ea typeface="黑体" panose="02010609060101010101" pitchFamily="49" charset="-122"/>
              </a:rPr>
              <a:t>中国</a:t>
            </a:r>
            <a:endParaRPr lang="zh-TW" altLang="en-US" sz="1600" b="1"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endParaRPr lang="en-US" altLang="zh-TW" sz="800"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r>
              <a:rPr lang="zh-TW" altLang="en-US" sz="1600" dirty="0">
                <a:solidFill>
                  <a:schemeClr val="tx1">
                    <a:lumMod val="75000"/>
                    <a:lumOff val="25000"/>
                  </a:schemeClr>
                </a:solidFill>
                <a:latin typeface="Arial" panose="020B0604020202020204" pitchFamily="34" charset="0"/>
                <a:ea typeface="黑体" panose="02010609060101010101" pitchFamily="49" charset="-122"/>
              </a:rPr>
              <a:t>地址</a:t>
            </a:r>
            <a:r>
              <a:rPr lang="en-US" altLang="zh-TW" sz="1600" dirty="0">
                <a:solidFill>
                  <a:schemeClr val="tx1">
                    <a:lumMod val="75000"/>
                    <a:lumOff val="25000"/>
                  </a:schemeClr>
                </a:solidFill>
                <a:latin typeface="Arial" panose="020B0604020202020204" pitchFamily="34" charset="0"/>
                <a:ea typeface="黑体" panose="02010609060101010101" pitchFamily="49" charset="-122"/>
              </a:rPr>
              <a:t>: </a:t>
            </a:r>
            <a:r>
              <a:rPr lang="zh-CN" altLang="en-US" sz="1600" dirty="0">
                <a:solidFill>
                  <a:schemeClr val="tx1">
                    <a:lumMod val="75000"/>
                    <a:lumOff val="25000"/>
                  </a:schemeClr>
                </a:solidFill>
                <a:latin typeface="Arial" panose="020B0604020202020204" pitchFamily="34" charset="0"/>
                <a:ea typeface="黑体" panose="02010609060101010101" pitchFamily="49" charset="-122"/>
              </a:rPr>
              <a:t>北京市海淀区科学院南路</a:t>
            </a:r>
            <a:r>
              <a:rPr lang="en-US" altLang="zh-CN" sz="1600" dirty="0">
                <a:solidFill>
                  <a:schemeClr val="tx1">
                    <a:lumMod val="75000"/>
                    <a:lumOff val="25000"/>
                  </a:schemeClr>
                </a:solidFill>
                <a:latin typeface="Arial" panose="020B0604020202020204" pitchFamily="34" charset="0"/>
                <a:ea typeface="黑体" panose="02010609060101010101" pitchFamily="49" charset="-122"/>
              </a:rPr>
              <a:t>2</a:t>
            </a:r>
            <a:r>
              <a:rPr lang="zh-CN" altLang="en-US" sz="1600" dirty="0">
                <a:solidFill>
                  <a:schemeClr val="tx1">
                    <a:lumMod val="75000"/>
                    <a:lumOff val="25000"/>
                  </a:schemeClr>
                </a:solidFill>
                <a:latin typeface="Arial" panose="020B0604020202020204" pitchFamily="34" charset="0"/>
                <a:ea typeface="黑体" panose="02010609060101010101" pitchFamily="49" charset="-122"/>
              </a:rPr>
              <a:t>号融科资讯中心</a:t>
            </a:r>
            <a:r>
              <a:rPr lang="en-US" altLang="zh-CN" sz="1600" dirty="0">
                <a:solidFill>
                  <a:schemeClr val="tx1">
                    <a:lumMod val="75000"/>
                    <a:lumOff val="25000"/>
                  </a:schemeClr>
                </a:solidFill>
                <a:latin typeface="Arial" panose="020B0604020202020204" pitchFamily="34" charset="0"/>
                <a:ea typeface="黑体" panose="02010609060101010101" pitchFamily="49" charset="-122"/>
              </a:rPr>
              <a:t>C</a:t>
            </a:r>
            <a:r>
              <a:rPr lang="zh-CN" altLang="en-US" sz="1600" dirty="0">
                <a:solidFill>
                  <a:schemeClr val="tx1">
                    <a:lumMod val="75000"/>
                    <a:lumOff val="25000"/>
                  </a:schemeClr>
                </a:solidFill>
                <a:latin typeface="Arial" panose="020B0604020202020204" pitchFamily="34" charset="0"/>
                <a:ea typeface="黑体" panose="02010609060101010101" pitchFamily="49" charset="-122"/>
              </a:rPr>
              <a:t>座北楼</a:t>
            </a:r>
            <a:r>
              <a:rPr lang="en-US" altLang="zh-CN" sz="1600" dirty="0">
                <a:solidFill>
                  <a:schemeClr val="tx1">
                    <a:lumMod val="75000"/>
                    <a:lumOff val="25000"/>
                  </a:schemeClr>
                </a:solidFill>
                <a:latin typeface="Arial" panose="020B0604020202020204" pitchFamily="34" charset="0"/>
                <a:ea typeface="黑体" panose="02010609060101010101" pitchFamily="49" charset="-122"/>
              </a:rPr>
              <a:t>610</a:t>
            </a:r>
            <a:r>
              <a:rPr lang="zh-TW" altLang="en-US" sz="1600" dirty="0">
                <a:solidFill>
                  <a:schemeClr val="tx1">
                    <a:lumMod val="75000"/>
                    <a:lumOff val="25000"/>
                  </a:schemeClr>
                </a:solidFill>
                <a:latin typeface="Arial" panose="020B0604020202020204" pitchFamily="34" charset="0"/>
                <a:ea typeface="黑体" panose="02010609060101010101" pitchFamily="49" charset="-122"/>
              </a:rPr>
              <a:t/>
            </a:r>
            <a:br>
              <a:rPr lang="zh-TW" altLang="en-US" sz="1600" dirty="0">
                <a:solidFill>
                  <a:schemeClr val="tx1">
                    <a:lumMod val="75000"/>
                    <a:lumOff val="25000"/>
                  </a:schemeClr>
                </a:solidFill>
                <a:latin typeface="Arial" panose="020B0604020202020204" pitchFamily="34" charset="0"/>
                <a:ea typeface="黑体" panose="02010609060101010101" pitchFamily="49" charset="-122"/>
              </a:rPr>
            </a:br>
            <a:r>
              <a:rPr lang="zh-CN" altLang="en-US" sz="1600" dirty="0">
                <a:solidFill>
                  <a:schemeClr val="tx1">
                    <a:lumMod val="75000"/>
                    <a:lumOff val="25000"/>
                  </a:schemeClr>
                </a:solidFill>
                <a:latin typeface="Arial" panose="020B0604020202020204" pitchFamily="34" charset="0"/>
                <a:ea typeface="黑体" panose="02010609060101010101" pitchFamily="49" charset="-122"/>
              </a:rPr>
              <a:t>电话</a:t>
            </a:r>
            <a:r>
              <a:rPr lang="zh-TW" altLang="en-US" sz="1600" dirty="0">
                <a:solidFill>
                  <a:schemeClr val="tx1">
                    <a:lumMod val="75000"/>
                    <a:lumOff val="25000"/>
                  </a:schemeClr>
                </a:solidFill>
                <a:latin typeface="Arial" panose="020B0604020202020204" pitchFamily="34" charset="0"/>
                <a:ea typeface="黑体" panose="02010609060101010101" pitchFamily="49" charset="-122"/>
              </a:rPr>
              <a:t>：</a:t>
            </a:r>
            <a:r>
              <a:rPr lang="en-US" altLang="zh-TW" sz="1600" dirty="0">
                <a:solidFill>
                  <a:schemeClr val="tx1">
                    <a:lumMod val="75000"/>
                    <a:lumOff val="25000"/>
                  </a:schemeClr>
                </a:solidFill>
                <a:latin typeface="Arial" panose="020B0604020202020204" pitchFamily="34" charset="0"/>
                <a:ea typeface="黑体" panose="02010609060101010101" pitchFamily="49" charset="-122"/>
              </a:rPr>
              <a:t>(010)5760-1251</a:t>
            </a:r>
            <a:r>
              <a:rPr lang="zh-TW" altLang="en-US" sz="1600" dirty="0">
                <a:solidFill>
                  <a:schemeClr val="tx1">
                    <a:lumMod val="75000"/>
                    <a:lumOff val="25000"/>
                  </a:schemeClr>
                </a:solidFill>
                <a:latin typeface="Arial" panose="020B0604020202020204" pitchFamily="34" charset="0"/>
                <a:ea typeface="黑体" panose="02010609060101010101" pitchFamily="49" charset="-122"/>
              </a:rPr>
              <a:t/>
            </a:r>
            <a:br>
              <a:rPr lang="zh-TW" altLang="en-US" sz="1600" dirty="0">
                <a:solidFill>
                  <a:schemeClr val="tx1">
                    <a:lumMod val="75000"/>
                    <a:lumOff val="25000"/>
                  </a:schemeClr>
                </a:solidFill>
                <a:latin typeface="Arial" panose="020B0604020202020204" pitchFamily="34" charset="0"/>
                <a:ea typeface="黑体" panose="02010609060101010101" pitchFamily="49" charset="-122"/>
              </a:rPr>
            </a:br>
            <a:r>
              <a:rPr lang="zh-CN" altLang="en-US" sz="1600" dirty="0">
                <a:solidFill>
                  <a:schemeClr val="tx1">
                    <a:lumMod val="75000"/>
                    <a:lumOff val="25000"/>
                  </a:schemeClr>
                </a:solidFill>
                <a:latin typeface="Arial" panose="020B0604020202020204" pitchFamily="34" charset="0"/>
                <a:ea typeface="黑体" panose="02010609060101010101" pitchFamily="49" charset="-122"/>
              </a:rPr>
              <a:t>产品客服电话</a:t>
            </a:r>
            <a:r>
              <a:rPr lang="zh-TW" altLang="en-US" sz="1600" dirty="0">
                <a:solidFill>
                  <a:schemeClr val="tx1">
                    <a:lumMod val="75000"/>
                    <a:lumOff val="25000"/>
                  </a:schemeClr>
                </a:solidFill>
                <a:latin typeface="Arial" panose="020B0604020202020204" pitchFamily="34" charset="0"/>
                <a:ea typeface="黑体" panose="02010609060101010101" pitchFamily="49" charset="-122"/>
              </a:rPr>
              <a:t>：</a:t>
            </a:r>
            <a:r>
              <a:rPr lang="en-US" altLang="zh-CN" sz="1600" dirty="0">
                <a:latin typeface="Arial" panose="020B0604020202020204" pitchFamily="34" charset="0"/>
                <a:ea typeface="黑体" panose="02010609060101010101" pitchFamily="49" charset="-122"/>
              </a:rPr>
              <a:t>4008822031</a:t>
            </a:r>
            <a:r>
              <a:rPr lang="en-US" altLang="zh-TW" sz="1600" dirty="0">
                <a:solidFill>
                  <a:schemeClr val="tx1">
                    <a:lumMod val="75000"/>
                    <a:lumOff val="25000"/>
                  </a:schemeClr>
                </a:solidFill>
                <a:latin typeface="Arial" panose="020B0604020202020204" pitchFamily="34" charset="0"/>
                <a:ea typeface="黑体" panose="02010609060101010101" pitchFamily="49" charset="-122"/>
              </a:rPr>
              <a:t/>
            </a:r>
            <a:br>
              <a:rPr lang="en-US" altLang="zh-TW" sz="1600" dirty="0">
                <a:solidFill>
                  <a:schemeClr val="tx1">
                    <a:lumMod val="75000"/>
                    <a:lumOff val="25000"/>
                  </a:schemeClr>
                </a:solidFill>
                <a:latin typeface="Arial" panose="020B0604020202020204" pitchFamily="34" charset="0"/>
                <a:ea typeface="黑体" panose="02010609060101010101" pitchFamily="49" charset="-122"/>
              </a:rPr>
            </a:br>
            <a:r>
              <a:rPr lang="zh-CN" altLang="en-US" sz="1600" dirty="0">
                <a:solidFill>
                  <a:schemeClr val="tx1">
                    <a:lumMod val="75000"/>
                    <a:lumOff val="25000"/>
                  </a:schemeClr>
                </a:solidFill>
                <a:latin typeface="Arial" panose="020B0604020202020204" pitchFamily="34" charset="0"/>
                <a:ea typeface="黑体" panose="02010609060101010101" pitchFamily="49" charset="-122"/>
              </a:rPr>
              <a:t>产品客服</a:t>
            </a:r>
            <a:r>
              <a:rPr lang="en-US" altLang="zh-TW" sz="1600" dirty="0">
                <a:solidFill>
                  <a:schemeClr val="tx1">
                    <a:lumMod val="75000"/>
                    <a:lumOff val="25000"/>
                  </a:schemeClr>
                </a:solidFill>
                <a:latin typeface="Arial" panose="020B0604020202020204" pitchFamily="34" charset="0"/>
                <a:ea typeface="黑体" panose="02010609060101010101" pitchFamily="49" charset="-122"/>
              </a:rPr>
              <a:t>Email</a:t>
            </a:r>
            <a:r>
              <a:rPr lang="zh-TW" altLang="en-US" sz="1600" dirty="0">
                <a:solidFill>
                  <a:schemeClr val="tx1">
                    <a:lumMod val="75000"/>
                    <a:lumOff val="25000"/>
                  </a:schemeClr>
                </a:solidFill>
                <a:latin typeface="Arial" panose="020B0604020202020204" pitchFamily="34" charset="0"/>
                <a:ea typeface="黑体" panose="02010609060101010101" pitchFamily="49" charset="-122"/>
              </a:rPr>
              <a:t>： </a:t>
            </a:r>
            <a:r>
              <a:rPr lang="en-US" altLang="zh-TW" sz="1600" u="sng" dirty="0">
                <a:solidFill>
                  <a:schemeClr val="tx1">
                    <a:lumMod val="75000"/>
                    <a:lumOff val="25000"/>
                  </a:schemeClr>
                </a:solidFill>
                <a:latin typeface="Arial" panose="020B0604020202020204" pitchFamily="34" charset="0"/>
                <a:ea typeface="黑体" panose="02010609060101010101" pitchFamily="49" charset="-122"/>
                <a:hlinkClick r:id="rId2"/>
              </a:rPr>
              <a:t>ts.support.china@clarivate.com</a:t>
            </a:r>
            <a:endParaRPr lang="en-US" altLang="zh-TW" sz="1600" u="sng"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endParaRPr lang="en-US" altLang="zh-TW" sz="1600" dirty="0">
              <a:solidFill>
                <a:schemeClr val="tx1">
                  <a:lumMod val="75000"/>
                  <a:lumOff val="25000"/>
                </a:schemeClr>
              </a:solidFill>
              <a:latin typeface="Arial" panose="020B0604020202020204" pitchFamily="34" charset="0"/>
              <a:ea typeface="黑体" panose="02010609060101010101" pitchFamily="49" charset="-122"/>
            </a:endParaRPr>
          </a:p>
          <a:p>
            <a:pPr>
              <a:lnSpc>
                <a:spcPct val="150000"/>
              </a:lnSpc>
            </a:pPr>
            <a:endParaRPr lang="zh-TW" altLang="en-US" sz="1600" dirty="0">
              <a:solidFill>
                <a:schemeClr val="tx1">
                  <a:lumMod val="75000"/>
                  <a:lumOff val="25000"/>
                </a:schemeClr>
              </a:solidFill>
              <a:latin typeface="Arial" panose="020B0604020202020204" pitchFamily="34" charset="0"/>
              <a:ea typeface="黑体" panose="02010609060101010101" pitchFamily="49" charset="-122"/>
            </a:endParaRPr>
          </a:p>
        </p:txBody>
      </p:sp>
      <p:pic>
        <p:nvPicPr>
          <p:cNvPr id="3" name="Picture 2" descr="C:\Users\u6037572\Desktop\WeChat Image_201704251126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320" y="1687255"/>
            <a:ext cx="1351078" cy="147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82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4F9A90-57BF-4D1F-97C6-E5B880B2746F}"/>
              </a:ext>
            </a:extLst>
          </p:cNvPr>
          <p:cNvPicPr>
            <a:picLocks noChangeAspect="1"/>
          </p:cNvPicPr>
          <p:nvPr/>
        </p:nvPicPr>
        <p:blipFill>
          <a:blip r:embed="rId2"/>
          <a:stretch>
            <a:fillRect/>
          </a:stretch>
        </p:blipFill>
        <p:spPr>
          <a:xfrm>
            <a:off x="263974" y="880400"/>
            <a:ext cx="7811239" cy="4736125"/>
          </a:xfrm>
          <a:prstGeom prst="rect">
            <a:avLst/>
          </a:prstGeom>
        </p:spPr>
      </p:pic>
      <p:sp>
        <p:nvSpPr>
          <p:cNvPr id="4" name="Rectangle 3"/>
          <p:cNvSpPr/>
          <p:nvPr/>
        </p:nvSpPr>
        <p:spPr>
          <a:xfrm>
            <a:off x="843210" y="2405721"/>
            <a:ext cx="1231278" cy="105409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7" name="TextBox 6"/>
          <p:cNvSpPr txBox="1"/>
          <p:nvPr/>
        </p:nvSpPr>
        <p:spPr>
          <a:xfrm>
            <a:off x="1650567" y="1938943"/>
            <a:ext cx="2262158" cy="369332"/>
          </a:xfrm>
          <a:prstGeom prst="rect">
            <a:avLst/>
          </a:prstGeom>
          <a:noFill/>
        </p:spPr>
        <p:txBody>
          <a:bodyPr wrap="none" rtlCol="0">
            <a:spAutoFit/>
          </a:bodyPr>
          <a:lstStyle/>
          <a:p>
            <a:r>
              <a:rPr lang="zh-CN" altLang="en-US" b="1" dirty="0">
                <a:solidFill>
                  <a:srgbClr val="6817FF"/>
                </a:solidFill>
                <a:latin typeface="Arial" pitchFamily="34" charset="0"/>
                <a:ea typeface="黑体" panose="02010609060101010101" pitchFamily="49" charset="-122"/>
                <a:cs typeface="Arial" pitchFamily="34" charset="0"/>
              </a:rPr>
              <a:t>全面的专利检索功能</a:t>
            </a:r>
            <a:endParaRPr lang="en-US" b="1" dirty="0">
              <a:solidFill>
                <a:srgbClr val="6817FF"/>
              </a:solidFill>
              <a:latin typeface="Arial" pitchFamily="34" charset="0"/>
              <a:ea typeface="黑体" panose="02010609060101010101" pitchFamily="49" charset="-122"/>
              <a:cs typeface="Arial" pitchFamily="34" charset="0"/>
            </a:endParaRPr>
          </a:p>
        </p:txBody>
      </p:sp>
      <p:sp>
        <p:nvSpPr>
          <p:cNvPr id="9" name="Rectangle 8"/>
          <p:cNvSpPr/>
          <p:nvPr/>
        </p:nvSpPr>
        <p:spPr>
          <a:xfrm>
            <a:off x="6271732" y="2405721"/>
            <a:ext cx="1231278" cy="105409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0" name="TextBox 9"/>
          <p:cNvSpPr txBox="1"/>
          <p:nvPr/>
        </p:nvSpPr>
        <p:spPr>
          <a:xfrm>
            <a:off x="7532475" y="2097664"/>
            <a:ext cx="1406020" cy="646331"/>
          </a:xfrm>
          <a:prstGeom prst="rect">
            <a:avLst/>
          </a:prstGeom>
          <a:noFill/>
        </p:spPr>
        <p:txBody>
          <a:bodyPr wrap="square" rtlCol="0">
            <a:spAutoFit/>
          </a:bodyPr>
          <a:lstStyle/>
          <a:p>
            <a:r>
              <a:rPr lang="zh-CN" altLang="en-US" b="1" dirty="0">
                <a:solidFill>
                  <a:srgbClr val="6817FF"/>
                </a:solidFill>
                <a:latin typeface="Arial" pitchFamily="34" charset="0"/>
                <a:ea typeface="黑体" panose="02010609060101010101" pitchFamily="49" charset="-122"/>
                <a:cs typeface="Arial" pitchFamily="34" charset="0"/>
              </a:rPr>
              <a:t>使用偏好等系统设置</a:t>
            </a:r>
            <a:endParaRPr lang="en-US" b="1" dirty="0">
              <a:solidFill>
                <a:srgbClr val="6817FF"/>
              </a:solidFill>
              <a:latin typeface="Arial" pitchFamily="34" charset="0"/>
              <a:ea typeface="黑体" panose="02010609060101010101" pitchFamily="49" charset="-122"/>
              <a:cs typeface="Arial" pitchFamily="34" charset="0"/>
            </a:endParaRPr>
          </a:p>
        </p:txBody>
      </p:sp>
      <p:sp>
        <p:nvSpPr>
          <p:cNvPr id="11" name="Rectangle 10"/>
          <p:cNvSpPr/>
          <p:nvPr/>
        </p:nvSpPr>
        <p:spPr>
          <a:xfrm>
            <a:off x="3546931" y="2405721"/>
            <a:ext cx="1231278" cy="105409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2" name="TextBox 11"/>
          <p:cNvSpPr txBox="1"/>
          <p:nvPr/>
        </p:nvSpPr>
        <p:spPr>
          <a:xfrm>
            <a:off x="4337467" y="2000239"/>
            <a:ext cx="1569660" cy="369332"/>
          </a:xfrm>
          <a:prstGeom prst="rect">
            <a:avLst/>
          </a:prstGeom>
          <a:noFill/>
        </p:spPr>
        <p:txBody>
          <a:bodyPr wrap="none" rtlCol="0">
            <a:spAutoFit/>
          </a:bodyPr>
          <a:lstStyle/>
          <a:p>
            <a:r>
              <a:rPr lang="zh-CN" altLang="en-US" b="1" dirty="0">
                <a:solidFill>
                  <a:srgbClr val="6817FF"/>
                </a:solidFill>
                <a:latin typeface="Arial" pitchFamily="34" charset="0"/>
                <a:ea typeface="黑体" panose="02010609060101010101" pitchFamily="49" charset="-122"/>
                <a:cs typeface="Arial" pitchFamily="34" charset="0"/>
              </a:rPr>
              <a:t>您保存的工作</a:t>
            </a:r>
            <a:endParaRPr lang="en-US" b="1" dirty="0">
              <a:solidFill>
                <a:srgbClr val="6817FF"/>
              </a:solidFill>
              <a:latin typeface="Arial" pitchFamily="34" charset="0"/>
              <a:ea typeface="黑体" panose="02010609060101010101" pitchFamily="49" charset="-122"/>
              <a:cs typeface="Arial" pitchFamily="34" charset="0"/>
            </a:endParaRPr>
          </a:p>
        </p:txBody>
      </p:sp>
      <p:sp>
        <p:nvSpPr>
          <p:cNvPr id="13" name="Rectangle 12"/>
          <p:cNvSpPr/>
          <p:nvPr/>
        </p:nvSpPr>
        <p:spPr>
          <a:xfrm>
            <a:off x="2148423" y="3495472"/>
            <a:ext cx="1231278" cy="105409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4" name="TextBox 13"/>
          <p:cNvSpPr txBox="1"/>
          <p:nvPr/>
        </p:nvSpPr>
        <p:spPr>
          <a:xfrm>
            <a:off x="2112232" y="4703765"/>
            <a:ext cx="1338828" cy="369332"/>
          </a:xfrm>
          <a:prstGeom prst="rect">
            <a:avLst/>
          </a:prstGeom>
          <a:noFill/>
        </p:spPr>
        <p:txBody>
          <a:bodyPr wrap="none" rtlCol="0">
            <a:spAutoFit/>
          </a:bodyPr>
          <a:lstStyle/>
          <a:p>
            <a:r>
              <a:rPr lang="zh-CN" altLang="en-US" b="1" dirty="0">
                <a:solidFill>
                  <a:srgbClr val="6817FF"/>
                </a:solidFill>
                <a:latin typeface="Arial" pitchFamily="34" charset="0"/>
                <a:ea typeface="黑体" panose="02010609060101010101" pitchFamily="49" charset="-122"/>
                <a:cs typeface="Arial" pitchFamily="34" charset="0"/>
              </a:rPr>
              <a:t>检索式历史</a:t>
            </a:r>
            <a:endParaRPr lang="en-US" b="1" dirty="0">
              <a:solidFill>
                <a:srgbClr val="6817FF"/>
              </a:solidFill>
              <a:latin typeface="Arial" pitchFamily="34" charset="0"/>
              <a:ea typeface="黑体" panose="02010609060101010101" pitchFamily="49" charset="-122"/>
              <a:cs typeface="Arial" pitchFamily="34" charset="0"/>
            </a:endParaRPr>
          </a:p>
        </p:txBody>
      </p:sp>
      <p:sp>
        <p:nvSpPr>
          <p:cNvPr id="15" name="Rectangle 14"/>
          <p:cNvSpPr/>
          <p:nvPr/>
        </p:nvSpPr>
        <p:spPr>
          <a:xfrm>
            <a:off x="4871170" y="3964835"/>
            <a:ext cx="3866934" cy="1863298"/>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latin typeface="Arial" panose="020B0604020202020204" pitchFamily="34" charset="0"/>
                <a:ea typeface="黑体" panose="02010609060101010101" pitchFamily="49" charset="-122"/>
              </a:rPr>
              <a:t>温馨提示：</a:t>
            </a:r>
            <a:endParaRPr lang="en-US" altLang="zh-TW" b="1" dirty="0">
              <a:latin typeface="Arial" panose="020B0604020202020204" pitchFamily="34" charset="0"/>
              <a:ea typeface="黑体" panose="02010609060101010101" pitchFamily="49" charset="-122"/>
            </a:endParaRPr>
          </a:p>
          <a:p>
            <a:r>
              <a:rPr lang="zh-CN" altLang="en-US" dirty="0">
                <a:latin typeface="Arial" panose="020B0604020202020204" pitchFamily="34" charset="0"/>
                <a:ea typeface="黑体" panose="02010609060101010101" pitchFamily="49" charset="-122"/>
              </a:rPr>
              <a:t>检索结果的显示</a:t>
            </a:r>
            <a:r>
              <a:rPr lang="zh-TW" altLang="en-US" dirty="0">
                <a:latin typeface="Arial" panose="020B0604020202020204" pitchFamily="34" charset="0"/>
                <a:ea typeface="黑体" panose="02010609060101010101" pitchFamily="49" charset="-122"/>
              </a:rPr>
              <a:t>、</a:t>
            </a:r>
            <a:r>
              <a:rPr lang="zh-CN" altLang="en-US" dirty="0">
                <a:latin typeface="Arial" panose="020B0604020202020204" pitchFamily="34" charset="0"/>
                <a:ea typeface="黑体" panose="02010609060101010101" pitchFamily="49" charset="-122"/>
              </a:rPr>
              <a:t>惯用检索字段</a:t>
            </a:r>
            <a:r>
              <a:rPr lang="zh-TW" altLang="en-US" dirty="0">
                <a:latin typeface="Arial" panose="020B0604020202020204" pitchFamily="34" charset="0"/>
                <a:ea typeface="黑体" panose="02010609060101010101" pitchFamily="49" charset="-122"/>
              </a:rPr>
              <a:t>、</a:t>
            </a:r>
            <a:r>
              <a:rPr lang="zh-CN" altLang="en-US" dirty="0">
                <a:latin typeface="Arial" panose="020B0604020202020204" pitchFamily="34" charset="0"/>
                <a:ea typeface="黑体" panose="02010609060101010101" pitchFamily="49" charset="-122"/>
              </a:rPr>
              <a:t>结果导出的字段等都能在</a:t>
            </a:r>
            <a:r>
              <a:rPr lang="en-US" altLang="zh-TW" dirty="0">
                <a:latin typeface="Arial" panose="020B0604020202020204" pitchFamily="34" charset="0"/>
                <a:ea typeface="黑体" panose="02010609060101010101" pitchFamily="49" charset="-122"/>
              </a:rPr>
              <a:t>My</a:t>
            </a:r>
            <a:r>
              <a:rPr lang="zh-TW" altLang="en-US" dirty="0">
                <a:latin typeface="Arial" panose="020B0604020202020204" pitchFamily="34" charset="0"/>
                <a:ea typeface="黑体" panose="02010609060101010101" pitchFamily="49" charset="-122"/>
              </a:rPr>
              <a:t> </a:t>
            </a:r>
            <a:r>
              <a:rPr lang="en-US" altLang="zh-TW" dirty="0">
                <a:latin typeface="Arial" panose="020B0604020202020204" pitchFamily="34" charset="0"/>
                <a:ea typeface="黑体" panose="02010609060101010101" pitchFamily="49" charset="-122"/>
              </a:rPr>
              <a:t>Account</a:t>
            </a:r>
            <a:r>
              <a:rPr lang="zh-CN" altLang="en-US" dirty="0">
                <a:latin typeface="Arial" panose="020B0604020202020204" pitchFamily="34" charset="0"/>
                <a:ea typeface="黑体" panose="02010609060101010101" pitchFamily="49" charset="-122"/>
              </a:rPr>
              <a:t>中进行预设并能够随时调整。建议您第一次开始工作前对您的使用偏好进行个性化设定</a:t>
            </a:r>
            <a:r>
              <a:rPr lang="zh-TW" altLang="en-US" dirty="0">
                <a:latin typeface="Arial" panose="020B0604020202020204" pitchFamily="34" charset="0"/>
                <a:ea typeface="黑体" panose="02010609060101010101" pitchFamily="49" charset="-122"/>
              </a:rPr>
              <a:t>。</a:t>
            </a:r>
            <a:endParaRPr lang="en-US" altLang="zh-TW"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96175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animBg="1"/>
      <p:bldP spid="10" grpId="0"/>
      <p:bldP spid="11" grpId="0" animBg="1"/>
      <p:bldP spid="12"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619" y="759425"/>
            <a:ext cx="8958745" cy="4623141"/>
          </a:xfrm>
          <a:prstGeom prst="rect">
            <a:avLst/>
          </a:prstGeom>
        </p:spPr>
      </p:pic>
      <p:sp>
        <p:nvSpPr>
          <p:cNvPr id="8" name="Rectangle 7"/>
          <p:cNvSpPr/>
          <p:nvPr/>
        </p:nvSpPr>
        <p:spPr>
          <a:xfrm>
            <a:off x="43130" y="764936"/>
            <a:ext cx="2656938" cy="31750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9" name="Rectangle 8"/>
          <p:cNvSpPr/>
          <p:nvPr/>
        </p:nvSpPr>
        <p:spPr>
          <a:xfrm>
            <a:off x="184759" y="1304069"/>
            <a:ext cx="1697036" cy="31750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0" name="Rectangle 9"/>
          <p:cNvSpPr/>
          <p:nvPr/>
        </p:nvSpPr>
        <p:spPr>
          <a:xfrm>
            <a:off x="103619" y="3974706"/>
            <a:ext cx="6032259" cy="143279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7" name="Rectangle 6"/>
          <p:cNvSpPr/>
          <p:nvPr/>
        </p:nvSpPr>
        <p:spPr bwMode="auto">
          <a:xfrm>
            <a:off x="6787999" y="1875734"/>
            <a:ext cx="1433384" cy="77470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r>
              <a:rPr lang="zh-CN" altLang="en-US" sz="1200" dirty="0">
                <a:solidFill>
                  <a:schemeClr val="bg1"/>
                </a:solidFill>
                <a:latin typeface="Arial" panose="020B0604020202020204" pitchFamily="34" charset="0"/>
                <a:ea typeface="黑体" panose="02010609060101010101" pitchFamily="49" charset="-122"/>
              </a:rPr>
              <a:t>在这里可以调整表单检索形成的检索式，特别是运算关系</a:t>
            </a:r>
            <a:endParaRPr lang="en-US" altLang="zh-TW" sz="1200" dirty="0">
              <a:solidFill>
                <a:schemeClr val="bg1"/>
              </a:solidFill>
              <a:latin typeface="Arial" panose="020B0604020202020204" pitchFamily="34" charset="0"/>
              <a:ea typeface="黑体" panose="02010609060101010101" pitchFamily="49" charset="-122"/>
            </a:endParaRPr>
          </a:p>
        </p:txBody>
      </p:sp>
      <p:sp>
        <p:nvSpPr>
          <p:cNvPr id="11" name="Rectangle 10"/>
          <p:cNvSpPr/>
          <p:nvPr/>
        </p:nvSpPr>
        <p:spPr bwMode="auto">
          <a:xfrm>
            <a:off x="316585" y="1737415"/>
            <a:ext cx="1433384" cy="77470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r>
              <a:rPr lang="zh-CN" altLang="en-US" sz="1200" dirty="0">
                <a:solidFill>
                  <a:schemeClr val="bg1"/>
                </a:solidFill>
                <a:latin typeface="Arial" panose="020B0604020202020204" pitchFamily="34" charset="0"/>
                <a:ea typeface="黑体" panose="02010609060101010101" pitchFamily="49" charset="-122"/>
              </a:rPr>
              <a:t>切换检索模式</a:t>
            </a:r>
            <a:r>
              <a:rPr lang="zh-TW" altLang="en-US" sz="1200" dirty="0">
                <a:solidFill>
                  <a:schemeClr val="bg1"/>
                </a:solidFill>
                <a:latin typeface="Arial" panose="020B0604020202020204" pitchFamily="34" charset="0"/>
                <a:ea typeface="黑体" panose="02010609060101010101" pitchFamily="49" charset="-122"/>
              </a:rPr>
              <a:t> </a:t>
            </a:r>
            <a:r>
              <a:rPr lang="en-US" altLang="zh-TW" sz="1200" dirty="0">
                <a:solidFill>
                  <a:schemeClr val="bg1"/>
                </a:solidFill>
                <a:latin typeface="Arial" panose="020B0604020202020204" pitchFamily="34" charset="0"/>
                <a:ea typeface="黑体" panose="02010609060101010101" pitchFamily="49" charset="-122"/>
              </a:rPr>
              <a:t>(</a:t>
            </a:r>
            <a:r>
              <a:rPr lang="zh-CN" altLang="en-US" sz="1200" dirty="0">
                <a:solidFill>
                  <a:schemeClr val="bg1"/>
                </a:solidFill>
                <a:latin typeface="Arial" panose="020B0604020202020204" pitchFamily="34" charset="0"/>
                <a:ea typeface="黑体" panose="02010609060101010101" pitchFamily="49" charset="-122"/>
              </a:rPr>
              <a:t>表单检索或专家检索</a:t>
            </a:r>
            <a:r>
              <a:rPr lang="en-US" altLang="zh-TW" sz="1200" dirty="0">
                <a:solidFill>
                  <a:schemeClr val="bg1"/>
                </a:solidFill>
                <a:latin typeface="Arial" panose="020B0604020202020204" pitchFamily="34" charset="0"/>
                <a:ea typeface="黑体" panose="02010609060101010101" pitchFamily="49" charset="-122"/>
              </a:rPr>
              <a:t>)</a:t>
            </a:r>
          </a:p>
        </p:txBody>
      </p:sp>
      <p:sp>
        <p:nvSpPr>
          <p:cNvPr id="12" name="Rectangle 11"/>
          <p:cNvSpPr/>
          <p:nvPr/>
        </p:nvSpPr>
        <p:spPr bwMode="auto">
          <a:xfrm>
            <a:off x="2760557" y="609764"/>
            <a:ext cx="1433384" cy="77470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r>
              <a:rPr lang="zh-CN" altLang="en-US" sz="1200" dirty="0">
                <a:solidFill>
                  <a:schemeClr val="bg1"/>
                </a:solidFill>
                <a:latin typeface="Arial" panose="020B0604020202020204" pitchFamily="34" charset="0"/>
                <a:ea typeface="黑体" panose="02010609060101010101" pitchFamily="49" charset="-122"/>
              </a:rPr>
              <a:t>切换检索模式</a:t>
            </a:r>
            <a:r>
              <a:rPr lang="en-US" altLang="zh-TW" sz="1200" dirty="0">
                <a:solidFill>
                  <a:schemeClr val="bg1"/>
                </a:solidFill>
                <a:latin typeface="Arial" panose="020B0604020202020204" pitchFamily="34" charset="0"/>
                <a:ea typeface="黑体" panose="02010609060101010101" pitchFamily="49" charset="-122"/>
              </a:rPr>
              <a:t>(</a:t>
            </a:r>
            <a:r>
              <a:rPr lang="zh-CN" altLang="en-US" sz="1200" dirty="0">
                <a:solidFill>
                  <a:schemeClr val="bg1"/>
                </a:solidFill>
                <a:latin typeface="Arial" panose="020B0604020202020204" pitchFamily="34" charset="0"/>
                <a:ea typeface="黑体" panose="02010609060101010101" pitchFamily="49" charset="-122"/>
              </a:rPr>
              <a:t>表单检索或批量公开号检索</a:t>
            </a:r>
            <a:r>
              <a:rPr lang="en-US" altLang="zh-TW" sz="1200" dirty="0">
                <a:solidFill>
                  <a:schemeClr val="bg1"/>
                </a:solidFill>
                <a:latin typeface="Arial" panose="020B0604020202020204" pitchFamily="34" charset="0"/>
                <a:ea typeface="黑体" panose="02010609060101010101" pitchFamily="49" charset="-122"/>
              </a:rPr>
              <a:t>)</a:t>
            </a:r>
          </a:p>
        </p:txBody>
      </p:sp>
      <p:sp>
        <p:nvSpPr>
          <p:cNvPr id="13" name="Rectangle 12"/>
          <p:cNvSpPr/>
          <p:nvPr/>
        </p:nvSpPr>
        <p:spPr bwMode="auto">
          <a:xfrm>
            <a:off x="1500957" y="2727367"/>
            <a:ext cx="1433384" cy="77470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r>
              <a:rPr lang="zh-CN" altLang="en-US" sz="1200" dirty="0">
                <a:solidFill>
                  <a:schemeClr val="bg1"/>
                </a:solidFill>
                <a:latin typeface="Arial" panose="020B0604020202020204" pitchFamily="34" charset="0"/>
                <a:ea typeface="黑体" panose="02010609060101010101" pitchFamily="49" charset="-122"/>
              </a:rPr>
              <a:t>将当前的表单设置设定为默认或者存储为模板</a:t>
            </a:r>
            <a:endParaRPr lang="en-US" altLang="zh-TW" sz="1200" dirty="0">
              <a:solidFill>
                <a:schemeClr val="bg1"/>
              </a:solidFill>
              <a:latin typeface="Arial" panose="020B0604020202020204" pitchFamily="34" charset="0"/>
              <a:ea typeface="黑体" panose="02010609060101010101" pitchFamily="49" charset="-122"/>
            </a:endParaRPr>
          </a:p>
        </p:txBody>
      </p:sp>
      <p:sp>
        <p:nvSpPr>
          <p:cNvPr id="14" name="Rectangle 13"/>
          <p:cNvSpPr/>
          <p:nvPr/>
        </p:nvSpPr>
        <p:spPr>
          <a:xfrm>
            <a:off x="222380" y="2636100"/>
            <a:ext cx="1131967" cy="42270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5" name="Rectangle 14"/>
          <p:cNvSpPr/>
          <p:nvPr/>
        </p:nvSpPr>
        <p:spPr bwMode="auto">
          <a:xfrm>
            <a:off x="1500957" y="4614654"/>
            <a:ext cx="1680560" cy="47907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r>
              <a:rPr lang="zh-CN" altLang="en-US" sz="1200" dirty="0">
                <a:solidFill>
                  <a:schemeClr val="bg1"/>
                </a:solidFill>
                <a:latin typeface="Arial" panose="020B0604020202020204" pitchFamily="34" charset="0"/>
                <a:ea typeface="黑体" panose="02010609060101010101" pitchFamily="49" charset="-122"/>
              </a:rPr>
              <a:t>检索结果显示在这个区域</a:t>
            </a:r>
            <a:endParaRPr lang="en-US" altLang="zh-TW" sz="1200" dirty="0">
              <a:solidFill>
                <a:schemeClr val="bg1"/>
              </a:solidFill>
              <a:latin typeface="Arial" panose="020B0604020202020204" pitchFamily="34" charset="0"/>
              <a:ea typeface="黑体" panose="02010609060101010101" pitchFamily="49" charset="-122"/>
            </a:endParaRPr>
          </a:p>
        </p:txBody>
      </p:sp>
      <p:sp>
        <p:nvSpPr>
          <p:cNvPr id="16" name="Rectangle 15"/>
          <p:cNvSpPr/>
          <p:nvPr/>
        </p:nvSpPr>
        <p:spPr bwMode="auto">
          <a:xfrm>
            <a:off x="7040456" y="3719366"/>
            <a:ext cx="1680560" cy="83895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r>
              <a:rPr lang="zh-CN" altLang="en-US" sz="1200" dirty="0">
                <a:solidFill>
                  <a:schemeClr val="bg1"/>
                </a:solidFill>
                <a:latin typeface="Arial" panose="020B0604020202020204" pitchFamily="34" charset="0"/>
                <a:ea typeface="黑体" panose="02010609060101010101" pitchFamily="49" charset="-122"/>
              </a:rPr>
              <a:t>对检索结果进行进一步的筛选和统计，以及对于检索结果显示字段的设置</a:t>
            </a:r>
            <a:endParaRPr lang="en-US" altLang="zh-TW" sz="1200" dirty="0">
              <a:solidFill>
                <a:schemeClr val="bg1"/>
              </a:solidFill>
              <a:latin typeface="Arial" panose="020B0604020202020204" pitchFamily="34" charset="0"/>
              <a:ea typeface="黑体" panose="02010609060101010101" pitchFamily="49" charset="-122"/>
            </a:endParaRPr>
          </a:p>
        </p:txBody>
      </p:sp>
      <p:sp>
        <p:nvSpPr>
          <p:cNvPr id="17" name="Rectangle 16"/>
          <p:cNvSpPr/>
          <p:nvPr/>
        </p:nvSpPr>
        <p:spPr>
          <a:xfrm>
            <a:off x="7792839" y="3428267"/>
            <a:ext cx="1269525" cy="24250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6345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数据源的选择</a:t>
            </a:r>
            <a:endParaRPr lang="en-US" sz="3200" dirty="0">
              <a:latin typeface="Arial" panose="020B0604020202020204" pitchFamily="34" charset="0"/>
              <a:ea typeface="黑体" panose="02010609060101010101" pitchFamily="49" charset="-122"/>
            </a:endParaRPr>
          </a:p>
        </p:txBody>
      </p:sp>
      <p:pic>
        <p:nvPicPr>
          <p:cNvPr id="12" name="Picture 3"/>
          <p:cNvPicPr>
            <a:picLocks noChangeAspect="1" noChangeArrowheads="1"/>
          </p:cNvPicPr>
          <p:nvPr/>
        </p:nvPicPr>
        <p:blipFill rotWithShape="1">
          <a:blip r:embed="rId2" cstate="print"/>
          <a:srcRect l="14423" t="4084" r="55157" b="60288"/>
          <a:stretch/>
        </p:blipFill>
        <p:spPr bwMode="auto">
          <a:xfrm>
            <a:off x="342000" y="1828800"/>
            <a:ext cx="4893209" cy="2981765"/>
          </a:xfrm>
          <a:prstGeom prst="rect">
            <a:avLst/>
          </a:prstGeom>
          <a:ln>
            <a:noFill/>
          </a:ln>
          <a:effectLst>
            <a:outerShdw blurRad="292100" dist="139700" dir="2700000" algn="tl" rotWithShape="0">
              <a:srgbClr val="333333">
                <a:alpha val="65000"/>
              </a:srgbClr>
            </a:outerShdw>
          </a:effectLst>
        </p:spPr>
      </p:pic>
      <p:pic>
        <p:nvPicPr>
          <p:cNvPr id="145410" name="Picture 2"/>
          <p:cNvPicPr>
            <a:picLocks noChangeAspect="1" noChangeArrowheads="1"/>
          </p:cNvPicPr>
          <p:nvPr/>
        </p:nvPicPr>
        <p:blipFill>
          <a:blip r:embed="rId3" cstate="print"/>
          <a:srcRect/>
          <a:stretch>
            <a:fillRect/>
          </a:stretch>
        </p:blipFill>
        <p:spPr bwMode="auto">
          <a:xfrm>
            <a:off x="5139861" y="2543815"/>
            <a:ext cx="3837905" cy="2458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5411" name="Picture 3"/>
          <p:cNvPicPr>
            <a:picLocks noChangeAspect="1" noChangeArrowheads="1"/>
          </p:cNvPicPr>
          <p:nvPr/>
        </p:nvPicPr>
        <p:blipFill>
          <a:blip r:embed="rId4" cstate="print"/>
          <a:srcRect/>
          <a:stretch>
            <a:fillRect/>
          </a:stretch>
        </p:blipFill>
        <p:spPr bwMode="auto">
          <a:xfrm>
            <a:off x="5005195" y="5171769"/>
            <a:ext cx="3972571" cy="833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a:off x="2636588" y="2600864"/>
            <a:ext cx="1697036" cy="31750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6" name="Rectangle 25"/>
          <p:cNvSpPr/>
          <p:nvPr/>
        </p:nvSpPr>
        <p:spPr bwMode="auto">
          <a:xfrm>
            <a:off x="2631207" y="1924383"/>
            <a:ext cx="1762994" cy="61943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这里可以选择检索的数据源，建议选择</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All</a:t>
            </a:r>
            <a:endParaRPr 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7" name="Rectangle 26"/>
          <p:cNvSpPr/>
          <p:nvPr/>
        </p:nvSpPr>
        <p:spPr bwMode="auto">
          <a:xfrm>
            <a:off x="6991480" y="3925043"/>
            <a:ext cx="1967593" cy="77470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根据您购买的数据源模块，可以在此勾选您希望检索的数据源</a:t>
            </a:r>
            <a:endParaRPr lang="en-US" altLang="zh-TW"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8" name="Rectangle 27"/>
          <p:cNvSpPr/>
          <p:nvPr/>
        </p:nvSpPr>
        <p:spPr bwMode="auto">
          <a:xfrm>
            <a:off x="2025603" y="4847148"/>
            <a:ext cx="2896539" cy="77470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请注意勾选</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Bibliographic</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下的</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Other Authorities</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，包含了</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INPADOC</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数据，超过</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90</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个国家地区</a:t>
            </a:r>
            <a:endParaRPr lang="en-US"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9" name="Rectangle 28"/>
          <p:cNvSpPr/>
          <p:nvPr/>
        </p:nvSpPr>
        <p:spPr>
          <a:xfrm>
            <a:off x="5053760" y="5251054"/>
            <a:ext cx="1697036" cy="31750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0" name="Rectangle 29"/>
          <p:cNvSpPr/>
          <p:nvPr/>
        </p:nvSpPr>
        <p:spPr>
          <a:xfrm>
            <a:off x="5053760" y="5579157"/>
            <a:ext cx="1697036" cy="31750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1" name="Rectangle 30"/>
          <p:cNvSpPr/>
          <p:nvPr/>
        </p:nvSpPr>
        <p:spPr bwMode="auto">
          <a:xfrm>
            <a:off x="2025603" y="5703578"/>
            <a:ext cx="2896539" cy="71355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请确认</a:t>
            </a:r>
            <a:r>
              <a:rPr lang="en-US" altLang="zh-TW"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Also Search DWPI fields</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被选中，这样您才能够使用已购买的</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DWPI</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增值数据模块</a:t>
            </a:r>
            <a:endParaRPr lang="en-US"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 name="Rectangle 1"/>
          <p:cNvSpPr/>
          <p:nvPr/>
        </p:nvSpPr>
        <p:spPr>
          <a:xfrm>
            <a:off x="5412921" y="408215"/>
            <a:ext cx="3374415" cy="1746644"/>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latin typeface="Arial" panose="020B0604020202020204" pitchFamily="34" charset="0"/>
                <a:ea typeface="黑体" panose="02010609060101010101" pitchFamily="49" charset="-122"/>
              </a:rPr>
              <a:t>温馨提示</a:t>
            </a:r>
            <a:endParaRPr lang="en-US" altLang="zh-TW" b="1" dirty="0">
              <a:latin typeface="Arial" panose="020B0604020202020204" pitchFamily="34" charset="0"/>
              <a:ea typeface="黑体" panose="02010609060101010101" pitchFamily="49" charset="-122"/>
            </a:endParaRPr>
          </a:p>
          <a:p>
            <a:r>
              <a:rPr lang="zh-CN" altLang="en-US" dirty="0">
                <a:latin typeface="Arial" panose="020B0604020202020204" pitchFamily="34" charset="0"/>
                <a:ea typeface="黑体" panose="02010609060101010101" pitchFamily="49" charset="-122"/>
              </a:rPr>
              <a:t>请首先选择您希望检索的数据源，若默认设置为仅检索核心数据源，无论您的检索式如何设置，亚洲和拉丁美洲的专利数据都无法被涵盖</a:t>
            </a:r>
            <a:endParaRPr lang="zh-TW" altLang="en-US"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4289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fade">
                                      <p:cBhvr>
                                        <p:cTn id="7" dur="500"/>
                                        <p:tgtEl>
                                          <p:spTgt spid="145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411"/>
                                        </p:tgtEl>
                                        <p:attrNameLst>
                                          <p:attrName>style.visibility</p:attrName>
                                        </p:attrNameLst>
                                      </p:cBhvr>
                                      <p:to>
                                        <p:strVal val="visible"/>
                                      </p:to>
                                    </p:set>
                                    <p:animEffect transition="in" filter="fade">
                                      <p:cBhvr>
                                        <p:cTn id="12" dur="500"/>
                                        <p:tgtEl>
                                          <p:spTgt spid="1454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5018" y="1553936"/>
            <a:ext cx="8248650" cy="311467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252663" y="2968399"/>
            <a:ext cx="1339850" cy="142875"/>
          </a:xfrm>
          <a:prstGeom prst="rect">
            <a:avLst/>
          </a:prstGeom>
          <a:noFill/>
          <a:ln w="19050">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latin typeface="Source Sans Pro" panose="020B0503030403020204" pitchFamily="34" charset="0"/>
              <a:ea typeface="微軟正黑體" panose="020B0604030504040204" pitchFamily="34" charset="-120"/>
            </a:endParaRPr>
          </a:p>
        </p:txBody>
      </p:sp>
      <p:sp>
        <p:nvSpPr>
          <p:cNvPr id="7" name="TextBox 6"/>
          <p:cNvSpPr txBox="1">
            <a:spLocks noChangeArrowheads="1"/>
          </p:cNvSpPr>
          <p:nvPr/>
        </p:nvSpPr>
        <p:spPr bwMode="auto">
          <a:xfrm>
            <a:off x="2239735" y="4519669"/>
            <a:ext cx="3419929" cy="83610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eaLnBrk="0" hangingPunct="0">
              <a:spcBef>
                <a:spcPts val="600"/>
              </a:spcBef>
              <a:buClr>
                <a:srgbClr val="FF8000"/>
              </a:buClr>
              <a:defRPr sz="120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defRPr>
            </a:lvl1pPr>
          </a:lstStyle>
          <a:p>
            <a:r>
              <a:rPr lang="zh-CN" altLang="en-US" dirty="0"/>
              <a:t>后缀标明</a:t>
            </a:r>
            <a:r>
              <a:rPr lang="en-US" altLang="zh-CN" dirty="0"/>
              <a:t>DWPI</a:t>
            </a:r>
            <a:r>
              <a:rPr lang="zh-CN" altLang="en-US" dirty="0"/>
              <a:t>的为</a:t>
            </a:r>
            <a:r>
              <a:rPr lang="en-US" altLang="zh-CN" dirty="0"/>
              <a:t>DI</a:t>
            </a:r>
            <a:r>
              <a:rPr lang="zh-CN" altLang="en-US" dirty="0"/>
              <a:t>专门为您提供的</a:t>
            </a:r>
            <a:r>
              <a:rPr lang="en-US" altLang="zh-CN" dirty="0"/>
              <a:t>DWPI</a:t>
            </a:r>
            <a:r>
              <a:rPr lang="zh-CN" altLang="en-US" dirty="0"/>
              <a:t>增值数据，后缀标明</a:t>
            </a:r>
            <a:r>
              <a:rPr lang="en-US" altLang="zh-CN" dirty="0"/>
              <a:t>Original</a:t>
            </a:r>
            <a:r>
              <a:rPr lang="zh-CN" altLang="en-US" dirty="0"/>
              <a:t>的为专利授权机构公开的原始数据，后缀没有标明</a:t>
            </a:r>
            <a:r>
              <a:rPr lang="en-US" altLang="zh-CN" dirty="0"/>
              <a:t>DWPI</a:t>
            </a:r>
            <a:r>
              <a:rPr lang="zh-CN" altLang="en-US" dirty="0"/>
              <a:t>或者</a:t>
            </a:r>
            <a:r>
              <a:rPr lang="en-US" altLang="zh-CN" dirty="0"/>
              <a:t>Original</a:t>
            </a:r>
            <a:r>
              <a:rPr lang="zh-CN" altLang="en-US" dirty="0"/>
              <a:t>的为同时包含两者</a:t>
            </a:r>
            <a:endParaRPr lang="zh-TW" altLang="en-US" dirty="0"/>
          </a:p>
        </p:txBody>
      </p:sp>
      <p:sp>
        <p:nvSpPr>
          <p:cNvPr id="8" name="Left Brace 7"/>
          <p:cNvSpPr/>
          <p:nvPr/>
        </p:nvSpPr>
        <p:spPr>
          <a:xfrm>
            <a:off x="2252663" y="3196999"/>
            <a:ext cx="46037" cy="1192212"/>
          </a:xfrm>
          <a:custGeom>
            <a:avLst/>
            <a:gdLst>
              <a:gd name="connsiteX0" fmla="*/ 45719 w 45719"/>
              <a:gd name="connsiteY0" fmla="*/ 1191986 h 1191986"/>
              <a:gd name="connsiteX1" fmla="*/ 22859 w 45719"/>
              <a:gd name="connsiteY1" fmla="*/ 1188176 h 1191986"/>
              <a:gd name="connsiteX2" fmla="*/ 22860 w 45719"/>
              <a:gd name="connsiteY2" fmla="*/ 599803 h 1191986"/>
              <a:gd name="connsiteX3" fmla="*/ 0 w 45719"/>
              <a:gd name="connsiteY3" fmla="*/ 595993 h 1191986"/>
              <a:gd name="connsiteX4" fmla="*/ 22860 w 45719"/>
              <a:gd name="connsiteY4" fmla="*/ 592183 h 1191986"/>
              <a:gd name="connsiteX5" fmla="*/ 22860 w 45719"/>
              <a:gd name="connsiteY5" fmla="*/ 3810 h 1191986"/>
              <a:gd name="connsiteX6" fmla="*/ 45720 w 45719"/>
              <a:gd name="connsiteY6" fmla="*/ 0 h 1191986"/>
              <a:gd name="connsiteX7" fmla="*/ 45719 w 45719"/>
              <a:gd name="connsiteY7" fmla="*/ 1191986 h 1191986"/>
              <a:gd name="connsiteX0" fmla="*/ 45719 w 45719"/>
              <a:gd name="connsiteY0" fmla="*/ 1191986 h 1191986"/>
              <a:gd name="connsiteX1" fmla="*/ 22859 w 45719"/>
              <a:gd name="connsiteY1" fmla="*/ 1188176 h 1191986"/>
              <a:gd name="connsiteX2" fmla="*/ 22860 w 45719"/>
              <a:gd name="connsiteY2" fmla="*/ 599803 h 1191986"/>
              <a:gd name="connsiteX3" fmla="*/ 0 w 45719"/>
              <a:gd name="connsiteY3" fmla="*/ 595993 h 1191986"/>
              <a:gd name="connsiteX4" fmla="*/ 22860 w 45719"/>
              <a:gd name="connsiteY4" fmla="*/ 592183 h 1191986"/>
              <a:gd name="connsiteX5" fmla="*/ 22860 w 45719"/>
              <a:gd name="connsiteY5" fmla="*/ 3810 h 1191986"/>
              <a:gd name="connsiteX6" fmla="*/ 45720 w 45719"/>
              <a:gd name="connsiteY6" fmla="*/ 0 h 1191986"/>
              <a:gd name="connsiteX0" fmla="*/ 45719 w 45720"/>
              <a:gd name="connsiteY0" fmla="*/ 1191986 h 1191986"/>
              <a:gd name="connsiteX1" fmla="*/ 22859 w 45720"/>
              <a:gd name="connsiteY1" fmla="*/ 1188176 h 1191986"/>
              <a:gd name="connsiteX2" fmla="*/ 22860 w 45720"/>
              <a:gd name="connsiteY2" fmla="*/ 599803 h 1191986"/>
              <a:gd name="connsiteX3" fmla="*/ 0 w 45720"/>
              <a:gd name="connsiteY3" fmla="*/ 595993 h 1191986"/>
              <a:gd name="connsiteX4" fmla="*/ 22860 w 45720"/>
              <a:gd name="connsiteY4" fmla="*/ 592183 h 1191986"/>
              <a:gd name="connsiteX5" fmla="*/ 22860 w 45720"/>
              <a:gd name="connsiteY5" fmla="*/ 3810 h 1191986"/>
              <a:gd name="connsiteX6" fmla="*/ 45720 w 45720"/>
              <a:gd name="connsiteY6" fmla="*/ 0 h 1191986"/>
              <a:gd name="connsiteX7" fmla="*/ 45719 w 45720"/>
              <a:gd name="connsiteY7" fmla="*/ 1191986 h 1191986"/>
              <a:gd name="connsiteX0" fmla="*/ 45719 w 45720"/>
              <a:gd name="connsiteY0" fmla="*/ 1191986 h 1191986"/>
              <a:gd name="connsiteX1" fmla="*/ 22859 w 45720"/>
              <a:gd name="connsiteY1" fmla="*/ 1188176 h 1191986"/>
              <a:gd name="connsiteX2" fmla="*/ 22860 w 45720"/>
              <a:gd name="connsiteY2" fmla="*/ 599803 h 1191986"/>
              <a:gd name="connsiteX3" fmla="*/ 22860 w 45720"/>
              <a:gd name="connsiteY3" fmla="*/ 592183 h 1191986"/>
              <a:gd name="connsiteX4" fmla="*/ 22860 w 45720"/>
              <a:gd name="connsiteY4" fmla="*/ 3810 h 1191986"/>
              <a:gd name="connsiteX5" fmla="*/ 45720 w 45720"/>
              <a:gd name="connsiteY5" fmla="*/ 0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 h="1191986" stroke="0" extrusionOk="0">
                <a:moveTo>
                  <a:pt x="45719" y="1191986"/>
                </a:moveTo>
                <a:cubicBezTo>
                  <a:pt x="33094" y="1191986"/>
                  <a:pt x="22859" y="1190280"/>
                  <a:pt x="22859" y="1188176"/>
                </a:cubicBezTo>
                <a:cubicBezTo>
                  <a:pt x="22859" y="992052"/>
                  <a:pt x="22860" y="795927"/>
                  <a:pt x="22860" y="599803"/>
                </a:cubicBezTo>
                <a:cubicBezTo>
                  <a:pt x="22860" y="597699"/>
                  <a:pt x="12625" y="595993"/>
                  <a:pt x="0" y="595993"/>
                </a:cubicBezTo>
                <a:cubicBezTo>
                  <a:pt x="12625" y="595993"/>
                  <a:pt x="22860" y="594287"/>
                  <a:pt x="22860" y="592183"/>
                </a:cubicBezTo>
                <a:lnTo>
                  <a:pt x="22860" y="3810"/>
                </a:lnTo>
                <a:cubicBezTo>
                  <a:pt x="22860" y="1706"/>
                  <a:pt x="33095" y="0"/>
                  <a:pt x="45720" y="0"/>
                </a:cubicBezTo>
                <a:cubicBezTo>
                  <a:pt x="45720" y="397329"/>
                  <a:pt x="45719" y="794657"/>
                  <a:pt x="45719" y="1191986"/>
                </a:cubicBezTo>
                <a:close/>
              </a:path>
              <a:path w="45720" h="1191986" fill="none">
                <a:moveTo>
                  <a:pt x="45719" y="1191986"/>
                </a:moveTo>
                <a:cubicBezTo>
                  <a:pt x="33094" y="1191986"/>
                  <a:pt x="22859" y="1190280"/>
                  <a:pt x="22859" y="1188176"/>
                </a:cubicBezTo>
                <a:cubicBezTo>
                  <a:pt x="22859" y="992052"/>
                  <a:pt x="22860" y="699135"/>
                  <a:pt x="22860" y="599803"/>
                </a:cubicBezTo>
                <a:lnTo>
                  <a:pt x="22860" y="592183"/>
                </a:lnTo>
                <a:lnTo>
                  <a:pt x="22860" y="3810"/>
                </a:lnTo>
                <a:cubicBezTo>
                  <a:pt x="22860" y="1706"/>
                  <a:pt x="33095" y="0"/>
                  <a:pt x="45720" y="0"/>
                </a:cubicBezTo>
              </a:path>
            </a:pathLst>
          </a:custGeom>
          <a:ln>
            <a:solidFill>
              <a:srgbClr val="6817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zh-TW" altLang="en-US" dirty="0">
              <a:latin typeface="Source Sans Pro" panose="020B0503030403020204" pitchFamily="34" charset="0"/>
              <a:ea typeface="微軟正黑體" panose="020B0604030504040204" pitchFamily="34" charset="-120"/>
            </a:endParaRPr>
          </a:p>
        </p:txBody>
      </p:sp>
    </p:spTree>
    <p:extLst>
      <p:ext uri="{BB962C8B-B14F-4D97-AF65-F5344CB8AC3E}">
        <p14:creationId xmlns:p14="http://schemas.microsoft.com/office/powerpoint/2010/main" val="47262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Picture 3"/>
          <p:cNvPicPr>
            <a:picLocks noChangeAspect="1" noChangeArrowheads="1"/>
          </p:cNvPicPr>
          <p:nvPr/>
        </p:nvPicPr>
        <p:blipFill>
          <a:blip r:embed="rId2" cstate="print"/>
          <a:srcRect/>
          <a:stretch>
            <a:fillRect/>
          </a:stretch>
        </p:blipFill>
        <p:spPr bwMode="auto">
          <a:xfrm>
            <a:off x="72192" y="2145801"/>
            <a:ext cx="9000000" cy="2411263"/>
          </a:xfrm>
          <a:prstGeom prst="rect">
            <a:avLst/>
          </a:prstGeom>
          <a:ln>
            <a:noFill/>
          </a:ln>
          <a:effectLst>
            <a:outerShdw blurRad="292100" dist="139700" dir="2700000" algn="tl" rotWithShape="0">
              <a:srgbClr val="333333">
                <a:alpha val="65000"/>
              </a:srgbClr>
            </a:outerShdw>
          </a:effectLst>
        </p:spPr>
      </p:pic>
      <p:sp>
        <p:nvSpPr>
          <p:cNvPr id="35" name="Subtitle 10"/>
          <p:cNvSpPr>
            <a:spLocks noGrp="1"/>
          </p:cNvSpPr>
          <p:nvPr>
            <p:ph type="body" sz="quarter" idx="12"/>
          </p:nvPr>
        </p:nvSpPr>
        <p:spPr/>
        <p:txBody>
          <a:bodyPr/>
          <a:lstStyle/>
          <a:p>
            <a:pPr algn="ctr"/>
            <a:r>
              <a:rPr lang="zh-CN" altLang="en-US" sz="1800" b="1" dirty="0">
                <a:latin typeface="Arial" panose="020B0604020202020204" pitchFamily="34" charset="0"/>
                <a:ea typeface="黑体" panose="02010609060101010101" pitchFamily="49" charset="-122"/>
              </a:rPr>
              <a:t>表单检索</a:t>
            </a:r>
            <a:r>
              <a:rPr lang="en-US" altLang="zh-TW" sz="1800" b="1" dirty="0">
                <a:latin typeface="Arial" panose="020B0604020202020204" pitchFamily="34" charset="0"/>
                <a:ea typeface="黑体" panose="02010609060101010101" pitchFamily="49" charset="-122"/>
              </a:rPr>
              <a:t>(FIELDED)</a:t>
            </a:r>
          </a:p>
          <a:p>
            <a:pPr algn="ctr"/>
            <a:r>
              <a:rPr lang="zh-CN" altLang="en-US" sz="1600" b="0" dirty="0">
                <a:latin typeface="Arial" panose="020B0604020202020204" pitchFamily="34" charset="0"/>
                <a:ea typeface="黑体" panose="02010609060101010101" pitchFamily="49" charset="-122"/>
              </a:rPr>
              <a:t>在您选定的检索项后面的搜索框中输入关键词进行检索</a:t>
            </a:r>
            <a:endParaRPr lang="en-US" sz="1600" b="0" dirty="0">
              <a:latin typeface="Arial" panose="020B0604020202020204" pitchFamily="34" charset="0"/>
              <a:ea typeface="黑体" panose="02010609060101010101" pitchFamily="49" charset="-122"/>
            </a:endParaRPr>
          </a:p>
        </p:txBody>
      </p:sp>
      <p:sp>
        <p:nvSpPr>
          <p:cNvPr id="12" name="Rectangle 11"/>
          <p:cNvSpPr/>
          <p:nvPr/>
        </p:nvSpPr>
        <p:spPr>
          <a:xfrm>
            <a:off x="8049346" y="2977463"/>
            <a:ext cx="436617" cy="75254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20" name="Rectangle 19"/>
          <p:cNvSpPr/>
          <p:nvPr/>
        </p:nvSpPr>
        <p:spPr>
          <a:xfrm>
            <a:off x="8582219" y="3154844"/>
            <a:ext cx="465909" cy="70696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26" name="Rectangle 25"/>
          <p:cNvSpPr/>
          <p:nvPr/>
        </p:nvSpPr>
        <p:spPr>
          <a:xfrm>
            <a:off x="3186545" y="3178908"/>
            <a:ext cx="1987034" cy="70696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32" name="Rectangle 31"/>
          <p:cNvSpPr/>
          <p:nvPr/>
        </p:nvSpPr>
        <p:spPr>
          <a:xfrm>
            <a:off x="109045" y="2744588"/>
            <a:ext cx="1059355" cy="35348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29" name="Rectangle 28"/>
          <p:cNvSpPr/>
          <p:nvPr/>
        </p:nvSpPr>
        <p:spPr bwMode="auto">
          <a:xfrm>
            <a:off x="232453" y="2326821"/>
            <a:ext cx="935947" cy="405735"/>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在这里切换到表单检索</a:t>
            </a:r>
            <a:endParaRPr lang="en-US" altLang="zh-TW"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31" name="Rectangle 30"/>
          <p:cNvSpPr/>
          <p:nvPr/>
        </p:nvSpPr>
        <p:spPr bwMode="auto">
          <a:xfrm>
            <a:off x="2645716" y="3994498"/>
            <a:ext cx="3167255" cy="65006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搜索框中可以输入逻辑运算符连接的多个关键词</a:t>
            </a:r>
            <a:r>
              <a:rPr lang="zh-TW"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 </a:t>
            </a:r>
            <a:r>
              <a:rPr lang="en-US" altLang="zh-TW"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(Smart Search</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不用输入逻辑运算符</a:t>
            </a:r>
            <a:r>
              <a:rPr lang="en-US" altLang="zh-TW"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t>
            </a:r>
            <a:endParaRPr 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39" name="Rectangle 38"/>
          <p:cNvSpPr/>
          <p:nvPr/>
        </p:nvSpPr>
        <p:spPr bwMode="auto">
          <a:xfrm>
            <a:off x="6669431" y="2236602"/>
            <a:ext cx="1912788" cy="65006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不同检索字段之间通过逻辑运算符连接，默认为</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AND</a:t>
            </a:r>
            <a:endParaRPr 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41" name="Rectangle 40"/>
          <p:cNvSpPr/>
          <p:nvPr/>
        </p:nvSpPr>
        <p:spPr bwMode="auto">
          <a:xfrm>
            <a:off x="7135340" y="4012232"/>
            <a:ext cx="1912788" cy="65006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通过点击“</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”号或者“</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”号可以增加或者去除检索字段</a:t>
            </a:r>
            <a:endParaRPr 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6" name="Title 5"/>
          <p:cNvSpPr>
            <a:spLocks noGrp="1"/>
          </p:cNvSpPr>
          <p:nvPr>
            <p:ph type="title"/>
          </p:nvPr>
        </p:nvSpPr>
        <p:spPr>
          <a:xfrm>
            <a:off x="587165" y="526259"/>
            <a:ext cx="2599380" cy="399311"/>
          </a:xfrm>
        </p:spPr>
        <p:txBody>
          <a:bodyPr/>
          <a:lstStyle/>
          <a:p>
            <a:pPr lvl="0"/>
            <a:r>
              <a:rPr lang="zh-CN" altLang="en-US" sz="3200" dirty="0">
                <a:latin typeface="Arial" panose="020B0604020202020204" pitchFamily="34" charset="0"/>
                <a:ea typeface="黑体" panose="02010609060101010101" pitchFamily="49" charset="-122"/>
              </a:rPr>
              <a:t>表单检索</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12512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6"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a:xfrm>
            <a:off x="429570" y="1135164"/>
            <a:ext cx="7739640" cy="2571809"/>
          </a:xfrm>
        </p:spPr>
        <p:txBody>
          <a:bodyPr/>
          <a:lstStyle/>
          <a:p>
            <a:pPr algn="ctr"/>
            <a:r>
              <a:rPr lang="zh-CN" altLang="en-US" sz="1800" b="1" dirty="0">
                <a:latin typeface="Arial" panose="020B0604020202020204" pitchFamily="34" charset="0"/>
                <a:ea typeface="黑体" panose="02010609060101010101" pitchFamily="49" charset="-122"/>
              </a:rPr>
              <a:t>专利公开号检索</a:t>
            </a:r>
            <a:endParaRPr lang="en-US" altLang="zh-TW" sz="1800" b="1" dirty="0">
              <a:latin typeface="Arial" panose="020B0604020202020204" pitchFamily="34" charset="0"/>
              <a:ea typeface="黑体" panose="02010609060101010101" pitchFamily="49" charset="-122"/>
            </a:endParaRPr>
          </a:p>
          <a:p>
            <a:pPr algn="ctr"/>
            <a:r>
              <a:rPr lang="zh-CN" altLang="en-US" sz="1600" b="0" dirty="0">
                <a:latin typeface="Arial" panose="020B0604020202020204" pitchFamily="34" charset="0"/>
                <a:ea typeface="黑体" panose="02010609060101010101" pitchFamily="49" charset="-122"/>
              </a:rPr>
              <a:t>可以一次性检索大量的专利</a:t>
            </a:r>
            <a:endParaRPr lang="en-US" altLang="zh-CN" sz="1600" b="0" dirty="0">
              <a:latin typeface="Arial" panose="020B0604020202020204" pitchFamily="34" charset="0"/>
              <a:ea typeface="黑体" panose="02010609060101010101" pitchFamily="49" charset="-122"/>
            </a:endParaRPr>
          </a:p>
          <a:p>
            <a:pPr algn="ctr"/>
            <a:r>
              <a:rPr lang="zh-CN" altLang="en-US" sz="1600" b="0" dirty="0">
                <a:latin typeface="Arial" panose="020B0604020202020204" pitchFamily="34" charset="0"/>
                <a:ea typeface="黑体" panose="02010609060101010101" pitchFamily="49" charset="-122"/>
              </a:rPr>
              <a:t>既可以用于分析竞争对手的专利组合，也可以用于管理自己的专利组合</a:t>
            </a:r>
            <a:endParaRPr lang="en-US" altLang="zh-TW" sz="1600" dirty="0">
              <a:latin typeface="Arial" panose="020B0604020202020204" pitchFamily="34" charset="0"/>
              <a:ea typeface="黑体" panose="02010609060101010101" pitchFamily="49" charset="-122"/>
            </a:endParaRPr>
          </a:p>
          <a:p>
            <a:pPr algn="ctr"/>
            <a:endParaRPr lang="en-US" dirty="0">
              <a:latin typeface="Arial" panose="020B0604020202020204" pitchFamily="34" charset="0"/>
              <a:ea typeface="黑体" panose="02010609060101010101" pitchFamily="49" charset="-122"/>
            </a:endParaRPr>
          </a:p>
        </p:txBody>
      </p:sp>
      <p:pic>
        <p:nvPicPr>
          <p:cNvPr id="195586" name="Picture 2"/>
          <p:cNvPicPr>
            <a:picLocks noChangeAspect="1" noChangeArrowheads="1"/>
          </p:cNvPicPr>
          <p:nvPr/>
        </p:nvPicPr>
        <p:blipFill rotWithShape="1">
          <a:blip r:embed="rId2" cstate="print"/>
          <a:srcRect l="14796" t="8530" r="1195" b="31035"/>
          <a:stretch/>
        </p:blipFill>
        <p:spPr bwMode="auto">
          <a:xfrm>
            <a:off x="444954" y="2009963"/>
            <a:ext cx="8268323" cy="3345792"/>
          </a:xfrm>
          <a:prstGeom prst="rect">
            <a:avLst/>
          </a:prstGeom>
          <a:ln>
            <a:noFill/>
          </a:ln>
          <a:effectLst>
            <a:outerShdw blurRad="292100" dist="139700" dir="2700000" algn="tl" rotWithShape="0">
              <a:srgbClr val="333333">
                <a:alpha val="65000"/>
              </a:srgbClr>
            </a:outerShdw>
          </a:effectLst>
        </p:spPr>
      </p:pic>
      <p:sp>
        <p:nvSpPr>
          <p:cNvPr id="28" name="Rectangle 27"/>
          <p:cNvSpPr/>
          <p:nvPr/>
        </p:nvSpPr>
        <p:spPr>
          <a:xfrm>
            <a:off x="1145312" y="1999813"/>
            <a:ext cx="1514762" cy="28023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8" name="Rectangle 37"/>
          <p:cNvSpPr/>
          <p:nvPr/>
        </p:nvSpPr>
        <p:spPr>
          <a:xfrm>
            <a:off x="4576620" y="2432446"/>
            <a:ext cx="3874654" cy="94672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48" name="Rectangle 47"/>
          <p:cNvSpPr/>
          <p:nvPr/>
        </p:nvSpPr>
        <p:spPr>
          <a:xfrm>
            <a:off x="1421748" y="3531573"/>
            <a:ext cx="1607780" cy="182418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4" name="Rectangle 23"/>
          <p:cNvSpPr/>
          <p:nvPr/>
        </p:nvSpPr>
        <p:spPr bwMode="auto">
          <a:xfrm>
            <a:off x="2225637" y="2280046"/>
            <a:ext cx="1806915" cy="32371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231775" indent="-231775" algn="ctr" eaLnBrk="0" hangingPunct="0">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在这里切换到公开号检索</a:t>
            </a:r>
            <a:endParaRPr lang="zh-TW"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5" name="Rectangle 24"/>
          <p:cNvSpPr/>
          <p:nvPr/>
        </p:nvSpPr>
        <p:spPr bwMode="auto">
          <a:xfrm>
            <a:off x="5531704" y="1901501"/>
            <a:ext cx="2127736" cy="603107"/>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可以将多个专利公开号复制在这里（并不限制国别）</a:t>
            </a:r>
            <a:endParaRPr lang="en-US" altLang="zh-TW"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6" name="Rectangle 25"/>
          <p:cNvSpPr/>
          <p:nvPr/>
        </p:nvSpPr>
        <p:spPr bwMode="auto">
          <a:xfrm>
            <a:off x="1559322" y="5115464"/>
            <a:ext cx="5842142" cy="1366499"/>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这里的默认设置为</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None</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，请保持。</a:t>
            </a:r>
            <a:endPar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如果您有特殊的检索需求，可以选择其他项目。</a:t>
            </a:r>
            <a:endPar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示例</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1</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，以您输入的公开号对应的专利集合为目标集合，您希望得到引用了目标集合中任一项的专利以及目标集合中任一项所引用的专利，可以进行如图示的选择。</a:t>
            </a:r>
            <a:endPar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示例</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2</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，选择“</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Family Change</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”可以检索目标集合中专利家族有变化的专利</a:t>
            </a:r>
            <a:endParaRPr 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Title 5"/>
          <p:cNvSpPr>
            <a:spLocks noGrp="1"/>
          </p:cNvSpPr>
          <p:nvPr>
            <p:ph type="title"/>
          </p:nvPr>
        </p:nvSpPr>
        <p:spPr>
          <a:xfrm>
            <a:off x="587165" y="526259"/>
            <a:ext cx="2599380" cy="399311"/>
          </a:xfrm>
        </p:spPr>
        <p:txBody>
          <a:bodyPr/>
          <a:lstStyle/>
          <a:p>
            <a:pPr lvl="0"/>
            <a:r>
              <a:rPr lang="zh-CN" altLang="en-US" sz="3200" dirty="0">
                <a:latin typeface="Arial" panose="020B0604020202020204" pitchFamily="34" charset="0"/>
                <a:ea typeface="黑体" panose="02010609060101010101" pitchFamily="49" charset="-122"/>
              </a:rPr>
              <a:t>公开号检索</a:t>
            </a:r>
            <a:endParaRPr lang="en-US" sz="3200" dirty="0">
              <a:latin typeface="Arial" panose="020B0604020202020204" pitchFamily="34" charset="0"/>
              <a:ea typeface="黑体" panose="02010609060101010101" pitchFamily="49" charset="-122"/>
            </a:endParaRPr>
          </a:p>
        </p:txBody>
      </p:sp>
      <p:sp>
        <p:nvSpPr>
          <p:cNvPr id="15" name="Rectangle 14"/>
          <p:cNvSpPr/>
          <p:nvPr/>
        </p:nvSpPr>
        <p:spPr>
          <a:xfrm>
            <a:off x="8451274" y="3101315"/>
            <a:ext cx="292016" cy="27203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7" name="Rectangle 16"/>
          <p:cNvSpPr/>
          <p:nvPr/>
        </p:nvSpPr>
        <p:spPr bwMode="auto">
          <a:xfrm>
            <a:off x="6754484" y="3450267"/>
            <a:ext cx="1974178" cy="45985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这里可以直接用</a:t>
            </a:r>
            <a:r>
              <a:rPr lang="en-US" altLang="zh-CN"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TXT</a:t>
            </a: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文档导入该文档中所有的公开号</a:t>
            </a:r>
            <a:endParaRPr lang="zh-TW"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341115350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animBg="1"/>
      <p:bldP spid="48"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p:txBody>
          <a:bodyPr/>
          <a:lstStyle/>
          <a:p>
            <a:pPr algn="ctr"/>
            <a:r>
              <a:rPr lang="zh-CN" altLang="en-US" sz="1800" b="1" dirty="0">
                <a:latin typeface="Arial" panose="020B0604020202020204" pitchFamily="34" charset="0"/>
                <a:ea typeface="黑体" panose="02010609060101010101" pitchFamily="49" charset="-122"/>
              </a:rPr>
              <a:t>专家检索</a:t>
            </a:r>
            <a:r>
              <a:rPr lang="zh-TW" altLang="en-US" sz="1800" b="1" dirty="0">
                <a:latin typeface="Arial" panose="020B0604020202020204" pitchFamily="34" charset="0"/>
                <a:ea typeface="黑体" panose="02010609060101010101" pitchFamily="49" charset="-122"/>
              </a:rPr>
              <a:t> </a:t>
            </a:r>
            <a:r>
              <a:rPr lang="en-US" altLang="zh-TW" sz="1800" b="1" dirty="0">
                <a:latin typeface="Arial" panose="020B0604020202020204" pitchFamily="34" charset="0"/>
                <a:ea typeface="黑体" panose="02010609060101010101" pitchFamily="49" charset="-122"/>
              </a:rPr>
              <a:t>(Expert</a:t>
            </a:r>
            <a:r>
              <a:rPr lang="zh-TW" altLang="en-US" sz="1800" b="1" dirty="0">
                <a:latin typeface="Arial" panose="020B0604020202020204" pitchFamily="34" charset="0"/>
                <a:ea typeface="黑体" panose="02010609060101010101" pitchFamily="49" charset="-122"/>
              </a:rPr>
              <a:t> </a:t>
            </a:r>
            <a:r>
              <a:rPr lang="en-US" altLang="zh-TW" sz="1800" b="1" dirty="0">
                <a:latin typeface="Arial" panose="020B0604020202020204" pitchFamily="34" charset="0"/>
                <a:ea typeface="黑体" panose="02010609060101010101" pitchFamily="49" charset="-122"/>
              </a:rPr>
              <a:t>search)</a:t>
            </a:r>
          </a:p>
          <a:p>
            <a:pPr algn="ctr"/>
            <a:r>
              <a:rPr lang="zh-CN" altLang="en-US" sz="1600" b="0" dirty="0">
                <a:latin typeface="Arial" panose="020B0604020202020204" pitchFamily="34" charset="0"/>
                <a:ea typeface="黑体" panose="02010609060101010101" pitchFamily="49" charset="-122"/>
              </a:rPr>
              <a:t>可以手动编辑检索式，专家检索模式中可用的检索字段更多，</a:t>
            </a:r>
            <a:endParaRPr lang="en-US" altLang="zh-CN" sz="1600" b="0" dirty="0">
              <a:latin typeface="Arial" panose="020B0604020202020204" pitchFamily="34" charset="0"/>
              <a:ea typeface="黑体" panose="02010609060101010101" pitchFamily="49" charset="-122"/>
            </a:endParaRPr>
          </a:p>
          <a:p>
            <a:pPr algn="ctr"/>
            <a:r>
              <a:rPr lang="zh-CN" altLang="en-US" sz="1600" b="0" dirty="0">
                <a:latin typeface="Arial" panose="020B0604020202020204" pitchFamily="34" charset="0"/>
                <a:ea typeface="黑体" panose="02010609060101010101" pitchFamily="49" charset="-122"/>
              </a:rPr>
              <a:t>并且为用户提供关于字段和逻辑运算符的详细说明以帮助用户更好地编辑检索式</a:t>
            </a:r>
            <a:endParaRPr lang="zh-TW" altLang="en-US" sz="1600" b="0" dirty="0">
              <a:latin typeface="Arial" panose="020B0604020202020204" pitchFamily="34" charset="0"/>
              <a:ea typeface="黑体" panose="02010609060101010101" pitchFamily="49" charset="-122"/>
            </a:endParaRPr>
          </a:p>
          <a:p>
            <a:pPr algn="ctr"/>
            <a:endParaRPr lang="en-US" altLang="zh-TW" dirty="0">
              <a:latin typeface="Arial" panose="020B0604020202020204" pitchFamily="34" charset="0"/>
              <a:ea typeface="黑体" panose="02010609060101010101" pitchFamily="49" charset="-122"/>
            </a:endParaRPr>
          </a:p>
        </p:txBody>
      </p:sp>
      <p:pic>
        <p:nvPicPr>
          <p:cNvPr id="146434" name="Picture 2"/>
          <p:cNvPicPr>
            <a:picLocks noChangeAspect="1" noChangeArrowheads="1"/>
          </p:cNvPicPr>
          <p:nvPr/>
        </p:nvPicPr>
        <p:blipFill>
          <a:blip r:embed="rId2" cstate="print"/>
          <a:srcRect/>
          <a:stretch>
            <a:fillRect/>
          </a:stretch>
        </p:blipFill>
        <p:spPr bwMode="auto">
          <a:xfrm>
            <a:off x="80500" y="2153419"/>
            <a:ext cx="9000000" cy="2571429"/>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4516583" y="2873603"/>
            <a:ext cx="4230473" cy="131686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7" name="Rectangle 26"/>
          <p:cNvSpPr/>
          <p:nvPr/>
        </p:nvSpPr>
        <p:spPr>
          <a:xfrm>
            <a:off x="171690" y="2919784"/>
            <a:ext cx="4344893" cy="121496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9" name="Rectangle 28"/>
          <p:cNvSpPr/>
          <p:nvPr/>
        </p:nvSpPr>
        <p:spPr>
          <a:xfrm>
            <a:off x="3688455" y="4180925"/>
            <a:ext cx="860078" cy="19988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5" name="Rectangle 34"/>
          <p:cNvSpPr/>
          <p:nvPr/>
        </p:nvSpPr>
        <p:spPr>
          <a:xfrm>
            <a:off x="958289" y="2610326"/>
            <a:ext cx="632386" cy="28023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6" name="Rectangle 35"/>
          <p:cNvSpPr/>
          <p:nvPr/>
        </p:nvSpPr>
        <p:spPr bwMode="auto">
          <a:xfrm>
            <a:off x="631123" y="2223106"/>
            <a:ext cx="1637624" cy="32371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231775" indent="-231775" algn="ctr" eaLnBrk="0" hangingPunct="0">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在这里切换到专家检索</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37" name="Rectangle 36"/>
          <p:cNvSpPr/>
          <p:nvPr/>
        </p:nvSpPr>
        <p:spPr bwMode="auto">
          <a:xfrm>
            <a:off x="184242" y="4225956"/>
            <a:ext cx="2274286" cy="363297"/>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231775" indent="-231775" eaLnBrk="0" hangingPunct="0">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专家检索能提供更多的检索字段</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38" name="Rectangle 37"/>
          <p:cNvSpPr/>
          <p:nvPr/>
        </p:nvSpPr>
        <p:spPr bwMode="auto">
          <a:xfrm>
            <a:off x="3688454" y="4473761"/>
            <a:ext cx="1168217" cy="49758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231775" indent="-231775" algn="ctr" eaLnBrk="0" hangingPunct="0">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检索字段的说明</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39" name="Rectangle 38"/>
          <p:cNvSpPr/>
          <p:nvPr/>
        </p:nvSpPr>
        <p:spPr bwMode="auto">
          <a:xfrm>
            <a:off x="5978106" y="2310644"/>
            <a:ext cx="2004717" cy="49758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231775" indent="-231775" algn="ctr" eaLnBrk="0" hangingPunct="0">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在这里可以手动编辑检索式</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6" name="Title 5"/>
          <p:cNvSpPr>
            <a:spLocks noGrp="1"/>
          </p:cNvSpPr>
          <p:nvPr>
            <p:ph type="title"/>
          </p:nvPr>
        </p:nvSpPr>
        <p:spPr>
          <a:xfrm>
            <a:off x="587165" y="526259"/>
            <a:ext cx="2599380" cy="399311"/>
          </a:xfrm>
        </p:spPr>
        <p:txBody>
          <a:bodyPr/>
          <a:lstStyle/>
          <a:p>
            <a:pPr lvl="0"/>
            <a:r>
              <a:rPr lang="zh-CN" altLang="en-US" sz="3200" dirty="0">
                <a:latin typeface="Arial" panose="020B0604020202020204" pitchFamily="34" charset="0"/>
                <a:ea typeface="黑体" panose="02010609060101010101" pitchFamily="49" charset="-122"/>
              </a:rPr>
              <a:t>专家检索</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17909257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29"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Arial" panose="020B0604020202020204" pitchFamily="34" charset="0"/>
                <a:ea typeface="黑体" panose="02010609060101010101" pitchFamily="49" charset="-122"/>
                <a:sym typeface="Arial"/>
              </a:rPr>
              <a:t>智能检索</a:t>
            </a:r>
            <a:endParaRPr lang="en-US" altLang="zh-TW" b="1" dirty="0">
              <a:solidFill>
                <a:srgbClr val="1AC604"/>
              </a:solidFill>
              <a:latin typeface="Arial" panose="020B0604020202020204" pitchFamily="34" charset="0"/>
              <a:ea typeface="黑体" panose="02010609060101010101" pitchFamily="49" charset="-122"/>
              <a:sym typeface="Arial"/>
            </a:endParaRPr>
          </a:p>
          <a:p>
            <a:pPr marL="231775" indent="-231775" algn="ctr" eaLnBrk="0" hangingPunct="0">
              <a:spcBef>
                <a:spcPts val="600"/>
              </a:spcBef>
              <a:buClr>
                <a:srgbClr val="FF8000"/>
              </a:buClr>
            </a:pPr>
            <a:r>
              <a:rPr lang="en-US" altLang="zh-TW" b="1" dirty="0">
                <a:solidFill>
                  <a:srgbClr val="1AC604"/>
                </a:solidFill>
                <a:latin typeface="Arial" panose="020B0604020202020204" pitchFamily="34" charset="0"/>
                <a:ea typeface="黑体" panose="02010609060101010101" pitchFamily="49" charset="-122"/>
                <a:sym typeface="Arial"/>
              </a:rPr>
              <a:t>Smart Search</a:t>
            </a:r>
            <a:endParaRPr lang="zh-TW" altLang="en-US" b="1" dirty="0">
              <a:solidFill>
                <a:srgbClr val="1AC604"/>
              </a:solidFill>
              <a:latin typeface="Arial" panose="020B0604020202020204" pitchFamily="34" charset="0"/>
              <a:ea typeface="黑体" panose="02010609060101010101" pitchFamily="49" charset="-122"/>
              <a:sym typeface="Arial"/>
            </a:endParaRPr>
          </a:p>
        </p:txBody>
      </p:sp>
    </p:spTree>
    <p:extLst>
      <p:ext uri="{BB962C8B-B14F-4D97-AF65-F5344CB8AC3E}">
        <p14:creationId xmlns:p14="http://schemas.microsoft.com/office/powerpoint/2010/main" val="4111313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bwMode="auto">
          <a:xfrm>
            <a:off x="420163" y="1406895"/>
            <a:ext cx="8318395" cy="39931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gn="ctr">
              <a:lnSpc>
                <a:spcPct val="150000"/>
              </a:lnSpc>
              <a:defRPr/>
            </a:pPr>
            <a:r>
              <a:rPr lang="zh-CN" altLang="en-US" sz="2000" b="0" dirty="0">
                <a:solidFill>
                  <a:schemeClr val="tx1">
                    <a:lumMod val="75000"/>
                    <a:lumOff val="25000"/>
                  </a:schemeClr>
                </a:solidFill>
                <a:latin typeface="Arial" panose="020B0604020202020204" pitchFamily="34" charset="0"/>
                <a:ea typeface="黑体" panose="02010609060101010101" pitchFamily="49" charset="-122"/>
              </a:rPr>
              <a:t>智能检索能够快速便捷地将来自不同类型文档的技术描述转换为专利检索</a:t>
            </a:r>
            <a:endParaRPr lang="en-US" altLang="en-US" sz="2000" b="0" dirty="0">
              <a:solidFill>
                <a:srgbClr val="FF0000"/>
              </a:solidFill>
              <a:latin typeface="Arial" panose="020B0604020202020204" pitchFamily="34" charset="0"/>
              <a:ea typeface="黑体" panose="02010609060101010101" pitchFamily="49" charset="-122"/>
              <a:cs typeface="Source Sans Pro" panose="020B0503030403020204" pitchFamily="34" charset="0"/>
            </a:endParaRPr>
          </a:p>
        </p:txBody>
      </p:sp>
      <p:sp>
        <p:nvSpPr>
          <p:cNvPr id="3" name="Rectangle 2"/>
          <p:cNvSpPr/>
          <p:nvPr/>
        </p:nvSpPr>
        <p:spPr>
          <a:xfrm>
            <a:off x="2505688" y="2336431"/>
            <a:ext cx="121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dirty="0">
                <a:solidFill>
                  <a:srgbClr val="1AC604"/>
                </a:solidFill>
                <a:latin typeface="Arial" panose="020B0604020202020204" pitchFamily="34" charset="0"/>
                <a:ea typeface="黑体" panose="02010609060101010101" pitchFamily="49" charset="-122"/>
                <a:cs typeface="Arial Black" panose="020B0A04020102020204" pitchFamily="34" charset="0"/>
              </a:rPr>
              <a:t>技术描述</a:t>
            </a:r>
            <a:endParaRPr lang="en-US" altLang="zh-TW" sz="2000" b="1" dirty="0">
              <a:solidFill>
                <a:srgbClr val="1AC604"/>
              </a:solidFill>
              <a:latin typeface="Arial" panose="020B0604020202020204" pitchFamily="34" charset="0"/>
              <a:ea typeface="黑体" panose="02010609060101010101" pitchFamily="49" charset="-122"/>
              <a:cs typeface="Arial Black" panose="020B0A04020102020204" pitchFamily="34" charset="0"/>
            </a:endParaRPr>
          </a:p>
        </p:txBody>
      </p:sp>
      <p:cxnSp>
        <p:nvCxnSpPr>
          <p:cNvPr id="9" name="Straight Arrow Connector 8"/>
          <p:cNvCxnSpPr/>
          <p:nvPr/>
        </p:nvCxnSpPr>
        <p:spPr>
          <a:xfrm>
            <a:off x="3733800" y="2811463"/>
            <a:ext cx="1601788" cy="11112"/>
          </a:xfrm>
          <a:prstGeom prst="straightConnector1">
            <a:avLst/>
          </a:prstGeom>
          <a:ln w="38100">
            <a:solidFill>
              <a:srgbClr val="6817FF"/>
            </a:solidFill>
            <a:tailEnd type="triangle" w="lg" len="lg"/>
          </a:ln>
        </p:spPr>
        <p:style>
          <a:lnRef idx="2">
            <a:schemeClr val="accent1"/>
          </a:lnRef>
          <a:fillRef idx="0">
            <a:schemeClr val="accent1"/>
          </a:fillRef>
          <a:effectRef idx="1">
            <a:schemeClr val="accent1"/>
          </a:effectRef>
          <a:fontRef idx="minor">
            <a:schemeClr val="tx1"/>
          </a:fontRef>
        </p:style>
      </p:cxnSp>
      <p:pic>
        <p:nvPicPr>
          <p:cNvPr id="17203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9" y="2519364"/>
            <a:ext cx="10255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4" descr="C:\Users\u0162539\AppData\Local\Temp\SNAGHTML13ee3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038" y="2932114"/>
            <a:ext cx="101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6" descr="C:\Users\u0162539\AppData\Local\Temp\SNAGHTML1412dc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3406776"/>
            <a:ext cx="9858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Rectangle 12"/>
          <p:cNvSpPr>
            <a:spLocks noChangeArrowheads="1"/>
          </p:cNvSpPr>
          <p:nvPr/>
        </p:nvSpPr>
        <p:spPr bwMode="auto">
          <a:xfrm>
            <a:off x="1665289" y="2943226"/>
            <a:ext cx="473206"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defRPr/>
            </a:pPr>
            <a:r>
              <a:rPr lang="zh-CN" altLang="en-US" sz="1125" b="1" dirty="0">
                <a:ea typeface="黑体" panose="02010609060101010101" pitchFamily="49" charset="-122"/>
                <a:cs typeface="Arial Black" panose="020B0A04020102020204" pitchFamily="34" charset="0"/>
              </a:rPr>
              <a:t>专利</a:t>
            </a:r>
            <a:endParaRPr lang="zh-TW" altLang="en-US" sz="1125" b="1" dirty="0">
              <a:ea typeface="黑体" panose="02010609060101010101" pitchFamily="49" charset="-122"/>
              <a:cs typeface="Arial Black" panose="020B0A04020102020204" pitchFamily="34" charset="0"/>
            </a:endParaRPr>
          </a:p>
        </p:txBody>
      </p:sp>
      <p:sp>
        <p:nvSpPr>
          <p:cNvPr id="35851" name="Rectangle 13"/>
          <p:cNvSpPr>
            <a:spLocks noChangeArrowheads="1"/>
          </p:cNvSpPr>
          <p:nvPr/>
        </p:nvSpPr>
        <p:spPr bwMode="auto">
          <a:xfrm>
            <a:off x="2463800" y="3394076"/>
            <a:ext cx="76174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defRPr/>
            </a:pPr>
            <a:r>
              <a:rPr lang="zh-CN" altLang="en-US" sz="1125" b="1" dirty="0">
                <a:ea typeface="黑体" panose="02010609060101010101" pitchFamily="49" charset="-122"/>
              </a:rPr>
              <a:t>研发记录</a:t>
            </a:r>
            <a:endParaRPr lang="zh-TW" altLang="en-US" sz="1125" b="1" dirty="0">
              <a:ea typeface="黑体" panose="02010609060101010101" pitchFamily="49" charset="-122"/>
            </a:endParaRPr>
          </a:p>
        </p:txBody>
      </p:sp>
      <p:sp>
        <p:nvSpPr>
          <p:cNvPr id="35852" name="Rectangle 14"/>
          <p:cNvSpPr>
            <a:spLocks noChangeArrowheads="1"/>
          </p:cNvSpPr>
          <p:nvPr/>
        </p:nvSpPr>
        <p:spPr bwMode="auto">
          <a:xfrm>
            <a:off x="3341688" y="3937001"/>
            <a:ext cx="76174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defRPr/>
            </a:pPr>
            <a:r>
              <a:rPr lang="zh-CN" altLang="en-US" sz="1125" b="1" dirty="0">
                <a:ea typeface="黑体" panose="02010609060101010101" pitchFamily="49" charset="-122"/>
                <a:cs typeface="Arial Black" panose="020B0A04020102020204" pitchFamily="34" charset="0"/>
              </a:rPr>
              <a:t>科技论文</a:t>
            </a:r>
            <a:endParaRPr lang="zh-TW" altLang="en-US" sz="1125" b="1" dirty="0">
              <a:ea typeface="黑体" panose="02010609060101010101" pitchFamily="49" charset="-122"/>
              <a:cs typeface="Arial Black" panose="020B0A04020102020204" pitchFamily="34" charset="0"/>
            </a:endParaRPr>
          </a:p>
        </p:txBody>
      </p:sp>
      <p:sp>
        <p:nvSpPr>
          <p:cNvPr id="16" name="Rectangle 15"/>
          <p:cNvSpPr/>
          <p:nvPr/>
        </p:nvSpPr>
        <p:spPr>
          <a:xfrm>
            <a:off x="4282214" y="2481514"/>
            <a:ext cx="617477" cy="265457"/>
          </a:xfrm>
          <a:prstGeom prst="rect">
            <a:avLst/>
          </a:prstGeom>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defRPr/>
            </a:pPr>
            <a:r>
              <a:rPr lang="zh-CN" altLang="en-US" sz="1125" dirty="0">
                <a:solidFill>
                  <a:srgbClr val="7F7F7F"/>
                </a:solidFill>
                <a:ea typeface="黑体" panose="02010609060101010101" pitchFamily="49" charset="-122"/>
                <a:cs typeface="Arial Black" panose="020B0A04020102020204" pitchFamily="34" charset="0"/>
              </a:rPr>
              <a:t>转换为</a:t>
            </a:r>
            <a:endParaRPr lang="en-US" altLang="zh-TW" sz="1125" dirty="0">
              <a:solidFill>
                <a:srgbClr val="7F7F7F"/>
              </a:solidFill>
              <a:ea typeface="黑体" panose="02010609060101010101" pitchFamily="49" charset="-122"/>
            </a:endParaRPr>
          </a:p>
        </p:txBody>
      </p:sp>
      <p:pic>
        <p:nvPicPr>
          <p:cNvPr id="18" name="Picture 9"/>
          <p:cNvPicPr>
            <a:picLocks noChangeAspect="1" noChangeArrowheads="1"/>
          </p:cNvPicPr>
          <p:nvPr/>
        </p:nvPicPr>
        <p:blipFill>
          <a:blip r:embed="rId6"/>
          <a:srcRect b="7604"/>
          <a:stretch>
            <a:fillRect/>
          </a:stretch>
        </p:blipFill>
        <p:spPr bwMode="auto">
          <a:xfrm>
            <a:off x="1631950" y="4059239"/>
            <a:ext cx="1600200" cy="962025"/>
          </a:xfrm>
          <a:prstGeom prst="rect">
            <a:avLst/>
          </a:prstGeom>
          <a:ln w="28575">
            <a:solidFill>
              <a:srgbClr val="7030A0"/>
            </a:solidFill>
          </a:ln>
          <a:effectLst>
            <a:outerShdw blurRad="292100" dist="139700" dir="2700000" algn="tl" rotWithShape="0">
              <a:srgbClr val="333333">
                <a:alpha val="65000"/>
              </a:srgbClr>
            </a:outerShdw>
          </a:effectLst>
        </p:spPr>
      </p:pic>
      <p:sp>
        <p:nvSpPr>
          <p:cNvPr id="35855" name="Rectangle 18"/>
          <p:cNvSpPr>
            <a:spLocks noChangeArrowheads="1"/>
          </p:cNvSpPr>
          <p:nvPr/>
        </p:nvSpPr>
        <p:spPr bwMode="auto">
          <a:xfrm>
            <a:off x="2074863" y="4406901"/>
            <a:ext cx="76174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defRPr/>
            </a:pPr>
            <a:r>
              <a:rPr lang="zh-CN" altLang="en-US" sz="1125" b="1" dirty="0">
                <a:ea typeface="黑体" panose="02010609060101010101" pitchFamily="49" charset="-122"/>
              </a:rPr>
              <a:t>网页描述</a:t>
            </a:r>
            <a:endParaRPr lang="zh-TW" altLang="en-US" sz="1125" b="1" dirty="0">
              <a:ea typeface="黑体" panose="02010609060101010101" pitchFamily="49" charset="-122"/>
            </a:endParaRPr>
          </a:p>
        </p:txBody>
      </p:sp>
      <p:grpSp>
        <p:nvGrpSpPr>
          <p:cNvPr id="4" name="Group 3"/>
          <p:cNvGrpSpPr>
            <a:grpSpLocks/>
          </p:cNvGrpSpPr>
          <p:nvPr/>
        </p:nvGrpSpPr>
        <p:grpSpPr bwMode="auto">
          <a:xfrm>
            <a:off x="5741989" y="2249222"/>
            <a:ext cx="2543175" cy="2305318"/>
            <a:chOff x="5741538" y="1392279"/>
            <a:chExt cx="2544365" cy="2305802"/>
          </a:xfrm>
        </p:grpSpPr>
        <p:pic>
          <p:nvPicPr>
            <p:cNvPr id="2" name="Picture 1"/>
            <p:cNvPicPr>
              <a:picLocks noChangeAspect="1"/>
            </p:cNvPicPr>
            <p:nvPr/>
          </p:nvPicPr>
          <p:blipFill>
            <a:blip r:embed="rId7"/>
            <a:stretch>
              <a:fillRect/>
            </a:stretch>
          </p:blipFill>
          <p:spPr>
            <a:xfrm>
              <a:off x="5741538" y="1813322"/>
              <a:ext cx="2544365" cy="1884759"/>
            </a:xfrm>
            <a:prstGeom prst="rect">
              <a:avLst/>
            </a:prstGeom>
            <a:ln>
              <a:noFill/>
            </a:ln>
            <a:effectLst>
              <a:outerShdw blurRad="292100" dist="139700" dir="2700000" algn="tl" rotWithShape="0">
                <a:srgbClr val="333333">
                  <a:alpha val="65000"/>
                </a:srgbClr>
              </a:outerShdw>
            </a:effectLst>
          </p:spPr>
        </p:pic>
        <p:sp>
          <p:nvSpPr>
            <p:cNvPr id="172048" name="Rectangle 21"/>
            <p:cNvSpPr>
              <a:spLocks noChangeArrowheads="1"/>
            </p:cNvSpPr>
            <p:nvPr/>
          </p:nvSpPr>
          <p:spPr bwMode="auto">
            <a:xfrm>
              <a:off x="6024443" y="1392279"/>
              <a:ext cx="1217569" cy="40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zh-CN" altLang="en-US" sz="2000" b="1" dirty="0">
                  <a:solidFill>
                    <a:srgbClr val="1AC604"/>
                  </a:solidFill>
                  <a:latin typeface="Arial" panose="020B0604020202020204" pitchFamily="34" charset="0"/>
                  <a:ea typeface="黑体" panose="02010609060101010101" pitchFamily="49" charset="-122"/>
                  <a:cs typeface="Arial Black" panose="020B0A04020102020204" pitchFamily="34" charset="0"/>
                </a:rPr>
                <a:t>专利检索</a:t>
              </a:r>
              <a:endParaRPr lang="zh-TW" altLang="en-US" sz="2000" b="1" dirty="0">
                <a:solidFill>
                  <a:srgbClr val="1AC604"/>
                </a:solidFill>
                <a:latin typeface="Arial" panose="020B0604020202020204" pitchFamily="34" charset="0"/>
                <a:ea typeface="黑体" panose="02010609060101010101" pitchFamily="49" charset="-122"/>
                <a:cs typeface="Arial Black" panose="020B0A04020102020204" pitchFamily="34" charset="0"/>
              </a:endParaRPr>
            </a:p>
          </p:txBody>
        </p:sp>
      </p:grpSp>
    </p:spTree>
    <p:extLst>
      <p:ext uri="{BB962C8B-B14F-4D97-AF65-F5344CB8AC3E}">
        <p14:creationId xmlns:p14="http://schemas.microsoft.com/office/powerpoint/2010/main" val="12392377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584778" y="270958"/>
            <a:ext cx="6358467" cy="6370975"/>
          </a:xfrm>
          <a:prstGeom prst="rect">
            <a:avLst/>
          </a:prstGeom>
          <a:noFill/>
        </p:spPr>
        <p:txBody>
          <a:bodyPr wrap="square" rtlCol="0">
            <a:spAutoFit/>
          </a:bodyPr>
          <a:lstStyle/>
          <a:p>
            <a:pPr>
              <a:lnSpc>
                <a:spcPct val="150000"/>
              </a:lnSpc>
            </a:pPr>
            <a:r>
              <a:rPr lang="en-US" altLang="zh-TW" sz="1400" dirty="0">
                <a:solidFill>
                  <a:schemeClr val="tx1">
                    <a:lumMod val="85000"/>
                    <a:lumOff val="15000"/>
                  </a:schemeClr>
                </a:solidFill>
                <a:latin typeface="Arial" panose="020B0604020202020204" pitchFamily="34" charset="0"/>
                <a:ea typeface="黑体" panose="02010609060101010101" pitchFamily="49" charset="-122"/>
                <a:hlinkClick r:id="rId2" action="ppaction://hlinksldjump"/>
              </a:rPr>
              <a:t>Derwent Innovation </a:t>
            </a:r>
            <a:r>
              <a:rPr lang="zh-CN" altLang="en-US" sz="1400" dirty="0">
                <a:solidFill>
                  <a:schemeClr val="tx1">
                    <a:lumMod val="85000"/>
                    <a:lumOff val="15000"/>
                  </a:schemeClr>
                </a:solidFill>
                <a:latin typeface="Arial" panose="020B0604020202020204" pitchFamily="34" charset="0"/>
                <a:ea typeface="黑体" panose="02010609060101010101" pitchFamily="49" charset="-122"/>
                <a:hlinkClick r:id="rId2" action="ppaction://hlinksldjump"/>
              </a:rPr>
              <a:t>检索概述</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endParaRPr>
          </a:p>
          <a:p>
            <a:pPr lvl="2">
              <a:lnSpc>
                <a:spcPct val="150000"/>
              </a:lnSpc>
            </a:pPr>
            <a:r>
              <a:rPr lang="zh-CN" altLang="en-US" sz="1200" dirty="0">
                <a:latin typeface="Arial" panose="020B0604020202020204" pitchFamily="34" charset="0"/>
                <a:ea typeface="黑体" panose="02010609060101010101" pitchFamily="49" charset="-122"/>
                <a:hlinkClick r:id="rId3" action="ppaction://hlinksldjump"/>
              </a:rPr>
              <a:t>快速检索</a:t>
            </a:r>
            <a:endParaRPr lang="en-US" altLang="zh-TW" sz="1200" dirty="0">
              <a:latin typeface="Arial" panose="020B0604020202020204" pitchFamily="34" charset="0"/>
              <a:ea typeface="黑体" panose="02010609060101010101" pitchFamily="49" charset="-122"/>
            </a:endParaRPr>
          </a:p>
          <a:p>
            <a:pPr lvl="2">
              <a:lnSpc>
                <a:spcPct val="150000"/>
              </a:lnSpc>
            </a:pPr>
            <a:r>
              <a:rPr lang="zh-CN" altLang="en-US" sz="1200" dirty="0">
                <a:latin typeface="Arial" panose="020B0604020202020204" pitchFamily="34" charset="0"/>
                <a:ea typeface="黑体" panose="02010609060101010101" pitchFamily="49" charset="-122"/>
                <a:hlinkClick r:id="rId4" action="ppaction://hlinksldjump"/>
              </a:rPr>
              <a:t>数据源的选择</a:t>
            </a:r>
            <a:endParaRPr lang="en-US" altLang="zh-TW" sz="1200" dirty="0">
              <a:latin typeface="Arial" panose="020B0604020202020204" pitchFamily="34" charset="0"/>
              <a:ea typeface="黑体" panose="02010609060101010101" pitchFamily="49" charset="-122"/>
            </a:endParaRPr>
          </a:p>
          <a:p>
            <a:pPr lvl="2">
              <a:lnSpc>
                <a:spcPct val="150000"/>
              </a:lnSpc>
            </a:pPr>
            <a:r>
              <a:rPr lang="zh-CN" altLang="en-US" sz="1200" dirty="0">
                <a:latin typeface="Arial" panose="020B0604020202020204" pitchFamily="34" charset="0"/>
                <a:ea typeface="黑体" panose="02010609060101010101" pitchFamily="49" charset="-122"/>
                <a:hlinkClick r:id="rId5" action="ppaction://hlinksldjump"/>
              </a:rPr>
              <a:t>表单检索</a:t>
            </a:r>
            <a:endParaRPr lang="en-US" altLang="zh-TW" sz="1200" dirty="0">
              <a:latin typeface="Arial" panose="020B0604020202020204" pitchFamily="34" charset="0"/>
              <a:ea typeface="黑体" panose="02010609060101010101" pitchFamily="49" charset="-122"/>
            </a:endParaRPr>
          </a:p>
          <a:p>
            <a:pPr lvl="2">
              <a:lnSpc>
                <a:spcPct val="150000"/>
              </a:lnSpc>
            </a:pPr>
            <a:r>
              <a:rPr lang="zh-CN" altLang="en-US" sz="1200" dirty="0">
                <a:latin typeface="Arial" panose="020B0604020202020204" pitchFamily="34" charset="0"/>
                <a:ea typeface="黑体" panose="02010609060101010101" pitchFamily="49" charset="-122"/>
                <a:hlinkClick r:id="rId6" action="ppaction://hlinksldjump"/>
              </a:rPr>
              <a:t>公开号检索</a:t>
            </a:r>
            <a:endParaRPr lang="en-US" altLang="zh-TW" sz="1200" dirty="0">
              <a:latin typeface="Arial" panose="020B0604020202020204" pitchFamily="34" charset="0"/>
              <a:ea typeface="黑体" panose="02010609060101010101" pitchFamily="49" charset="-122"/>
            </a:endParaRPr>
          </a:p>
          <a:p>
            <a:pPr lvl="2">
              <a:lnSpc>
                <a:spcPct val="150000"/>
              </a:lnSpc>
            </a:pPr>
            <a:r>
              <a:rPr lang="zh-CN" altLang="en-US" sz="1200" dirty="0">
                <a:solidFill>
                  <a:schemeClr val="tx1">
                    <a:lumMod val="85000"/>
                    <a:lumOff val="15000"/>
                  </a:schemeClr>
                </a:solidFill>
                <a:latin typeface="Arial" panose="020B0604020202020204" pitchFamily="34" charset="0"/>
                <a:ea typeface="黑体" panose="02010609060101010101" pitchFamily="49" charset="-122"/>
                <a:hlinkClick r:id="rId7" action="ppaction://hlinksldjump"/>
              </a:rPr>
              <a:t>专家检索</a:t>
            </a:r>
            <a:endParaRPr lang="en-US" altLang="zh-TW" sz="1200" dirty="0">
              <a:solidFill>
                <a:schemeClr val="tx1">
                  <a:lumMod val="85000"/>
                  <a:lumOff val="15000"/>
                </a:schemeClr>
              </a:solidFill>
              <a:latin typeface="Arial" panose="020B0604020202020204" pitchFamily="34" charset="0"/>
              <a:ea typeface="黑体" panose="02010609060101010101" pitchFamily="49" charset="-122"/>
            </a:endParaRPr>
          </a:p>
          <a:p>
            <a:pPr marL="0" lvl="3">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8" action="ppaction://hlinksldjump"/>
              </a:rPr>
              <a:t>智能检索</a:t>
            </a:r>
            <a:r>
              <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8" action="ppaction://hlinksldjump"/>
              </a:rPr>
              <a:t>Smart Search</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9" action="ppaction://hlinksldjump"/>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0" action="ppaction://hlinksldjump"/>
              </a:rPr>
              <a:t>查看检索结果</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hlinkClick r:id="rId11" action="ppaction://hlinksldjump"/>
              </a:rPr>
              <a:t>专利状态预测</a:t>
            </a:r>
            <a:r>
              <a:rPr lang="en-US" altLang="zh-TW" sz="1400" dirty="0">
                <a:solidFill>
                  <a:schemeClr val="tx1">
                    <a:lumMod val="85000"/>
                    <a:lumOff val="15000"/>
                  </a:schemeClr>
                </a:solidFill>
                <a:latin typeface="Arial" panose="020B0604020202020204" pitchFamily="34" charset="0"/>
                <a:ea typeface="黑体" panose="02010609060101010101" pitchFamily="49" charset="-122"/>
                <a:hlinkClick r:id="rId11" action="ppaction://hlinksldjump"/>
              </a:rPr>
              <a:t>Predictive data</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hlinkClick r:id="rId12" action="ppaction://hlinksldjump"/>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3" action="ppaction://hlinksldjump"/>
              </a:rPr>
              <a:t>检索运算符</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4" action="ppaction://hlinksldjump"/>
              </a:rPr>
              <a:t>系统设置</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5" action="ppaction://hlinksldjump"/>
              </a:rPr>
              <a:t>下载与存储</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6" action="ppaction://hlinksldjump"/>
              </a:rPr>
              <a:t>预警与监测</a:t>
            </a:r>
            <a:r>
              <a:rPr lang="zh-TW"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6" action="ppaction://hlinksldjump"/>
              </a:rPr>
              <a:t> </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7" action="ppaction://hlinksldjump"/>
              </a:rPr>
              <a:t>自定义检索字段</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hlinkClick r:id="rId18" action="ppaction://hlinksldjump"/>
              </a:rPr>
              <a:t>分析工具</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endParaRPr>
          </a:p>
          <a:p>
            <a:pPr>
              <a:lnSpc>
                <a:spcPct val="150000"/>
              </a:lnSpc>
            </a:pPr>
            <a:r>
              <a:rPr lang="zh-CN" altLang="en-US" sz="1400" dirty="0">
                <a:solidFill>
                  <a:schemeClr val="tx1">
                    <a:lumMod val="85000"/>
                    <a:lumOff val="15000"/>
                  </a:schemeClr>
                </a:solidFill>
                <a:latin typeface="Arial" panose="020B0604020202020204" pitchFamily="34" charset="0"/>
                <a:ea typeface="黑体" panose="02010609060101010101" pitchFamily="49" charset="-122"/>
                <a:hlinkClick r:id="rId19" action="ppaction://hlinksldjump"/>
              </a:rPr>
              <a:t>专利地图</a:t>
            </a:r>
            <a:endParaRPr lang="en-US" altLang="zh-TW" sz="1400" dirty="0">
              <a:solidFill>
                <a:schemeClr val="tx1">
                  <a:lumMod val="85000"/>
                  <a:lumOff val="15000"/>
                </a:schemeClr>
              </a:solidFill>
              <a:latin typeface="Arial" panose="020B0604020202020204" pitchFamily="34" charset="0"/>
              <a:ea typeface="黑体" panose="02010609060101010101" pitchFamily="49" charset="-122"/>
              <a:hlinkClick r:id="rId20" action="ppaction://hlinksldjump"/>
            </a:endParaRPr>
          </a:p>
          <a:p>
            <a:pPr marL="231775" indent="-231775" eaLnBrk="0" hangingPunct="0">
              <a:lnSpc>
                <a:spcPct val="150000"/>
              </a:lnSpc>
              <a:spcBef>
                <a:spcPts val="600"/>
              </a:spcBef>
              <a:buClr>
                <a:schemeClr val="tx2"/>
              </a:buClr>
            </a:pPr>
            <a:r>
              <a:rPr lang="zh-CN" altLang="en-US" sz="1600" b="1" dirty="0">
                <a:solidFill>
                  <a:schemeClr val="tx1">
                    <a:lumMod val="85000"/>
                    <a:lumOff val="15000"/>
                  </a:schemeClr>
                </a:solidFill>
                <a:latin typeface="Arial" panose="020B0604020202020204" pitchFamily="34" charset="0"/>
                <a:ea typeface="黑体" panose="02010609060101010101" pitchFamily="49" charset="-122"/>
                <a:sym typeface="Arial"/>
                <a:hlinkClick r:id="rId21" action="ppaction://hlinksldjump"/>
              </a:rPr>
              <a:t>检索技巧与应用示例</a:t>
            </a:r>
            <a:r>
              <a:rPr lang="en-US" altLang="zh-CN" sz="1600" b="1" dirty="0">
                <a:solidFill>
                  <a:schemeClr val="tx1">
                    <a:lumMod val="85000"/>
                    <a:lumOff val="15000"/>
                  </a:schemeClr>
                </a:solidFill>
                <a:latin typeface="Arial" panose="020B0604020202020204" pitchFamily="34" charset="0"/>
                <a:ea typeface="黑体" panose="02010609060101010101" pitchFamily="49" charset="-122"/>
                <a:sym typeface="Arial"/>
                <a:hlinkClick r:id="rId21" action="ppaction://hlinksldjump"/>
              </a:rPr>
              <a:t>1 </a:t>
            </a:r>
            <a:r>
              <a:rPr lang="zh-CN" altLang="en-US" sz="1600" b="1" dirty="0">
                <a:solidFill>
                  <a:schemeClr val="tx1">
                    <a:lumMod val="85000"/>
                    <a:lumOff val="15000"/>
                  </a:schemeClr>
                </a:solidFill>
                <a:latin typeface="Arial" panose="020B0604020202020204" pitchFamily="34" charset="0"/>
                <a:ea typeface="黑体" panose="02010609060101010101" pitchFamily="49" charset="-122"/>
                <a:sym typeface="Arial"/>
                <a:hlinkClick r:id="rId21" action="ppaction://hlinksldjump"/>
              </a:rPr>
              <a:t>针对权利人的检索</a:t>
            </a:r>
            <a:endParaRPr lang="en-US" altLang="zh-TW" sz="1600" b="1" dirty="0">
              <a:solidFill>
                <a:schemeClr val="tx1">
                  <a:lumMod val="85000"/>
                  <a:lumOff val="15000"/>
                </a:schemeClr>
              </a:solidFill>
              <a:latin typeface="Arial" panose="020B0604020202020204" pitchFamily="34" charset="0"/>
              <a:ea typeface="黑体" panose="02010609060101010101" pitchFamily="49" charset="-122"/>
              <a:cs typeface="ＭＳ Ｐゴシック" pitchFamily="-65" charset="-128"/>
              <a:sym typeface="Arial"/>
            </a:endParaRPr>
          </a:p>
          <a:p>
            <a:pPr marL="231775" indent="-231775" eaLnBrk="0" hangingPunct="0">
              <a:lnSpc>
                <a:spcPct val="150000"/>
              </a:lnSpc>
              <a:spcBef>
                <a:spcPts val="600"/>
              </a:spcBef>
              <a:buClr>
                <a:srgbClr val="FF8000"/>
              </a:buClr>
            </a:pPr>
            <a:r>
              <a:rPr lang="zh-CN" altLang="en-US" sz="1600" b="1" dirty="0">
                <a:solidFill>
                  <a:schemeClr val="tx1">
                    <a:lumMod val="85000"/>
                    <a:lumOff val="15000"/>
                  </a:schemeClr>
                </a:solidFill>
                <a:latin typeface="Arial" panose="020B0604020202020204" pitchFamily="34" charset="0"/>
                <a:ea typeface="黑体" panose="02010609060101010101" pitchFamily="49" charset="-122"/>
                <a:sym typeface="Arial"/>
                <a:hlinkClick r:id="rId22" action="ppaction://hlinksldjump"/>
              </a:rPr>
              <a:t>检索技巧与应用示例</a:t>
            </a:r>
            <a:r>
              <a:rPr lang="en-US" altLang="zh-CN" sz="1600" b="1" dirty="0">
                <a:solidFill>
                  <a:schemeClr val="tx1">
                    <a:lumMod val="85000"/>
                    <a:lumOff val="15000"/>
                  </a:schemeClr>
                </a:solidFill>
                <a:latin typeface="Arial" panose="020B0604020202020204" pitchFamily="34" charset="0"/>
                <a:ea typeface="黑体" panose="02010609060101010101" pitchFamily="49" charset="-122"/>
                <a:sym typeface="Arial"/>
                <a:hlinkClick r:id="rId22" action="ppaction://hlinksldjump"/>
              </a:rPr>
              <a:t>2 </a:t>
            </a:r>
            <a:r>
              <a:rPr lang="zh-CN" altLang="en-US" sz="1600" b="1" dirty="0">
                <a:solidFill>
                  <a:schemeClr val="tx1">
                    <a:lumMod val="85000"/>
                    <a:lumOff val="15000"/>
                  </a:schemeClr>
                </a:solidFill>
                <a:latin typeface="Arial" panose="020B0604020202020204" pitchFamily="34" charset="0"/>
                <a:ea typeface="黑体" panose="02010609060101010101" pitchFamily="49" charset="-122"/>
                <a:hlinkClick r:id="rId22" action="ppaction://hlinksldjump"/>
              </a:rPr>
              <a:t>一次检索多国专利</a:t>
            </a:r>
            <a:endParaRPr lang="en-US" altLang="zh-TW" sz="1600" b="1" dirty="0">
              <a:solidFill>
                <a:schemeClr val="tx1">
                  <a:lumMod val="85000"/>
                  <a:lumOff val="15000"/>
                </a:schemeClr>
              </a:solidFill>
              <a:latin typeface="Arial" panose="020B0604020202020204" pitchFamily="34" charset="0"/>
              <a:ea typeface="黑体" panose="02010609060101010101" pitchFamily="49" charset="-122"/>
            </a:endParaRPr>
          </a:p>
          <a:p>
            <a:pPr marL="231775" indent="-231775" eaLnBrk="0" hangingPunct="0">
              <a:lnSpc>
                <a:spcPct val="150000"/>
              </a:lnSpc>
              <a:spcBef>
                <a:spcPts val="600"/>
              </a:spcBef>
              <a:buClr>
                <a:srgbClr val="FF8000"/>
              </a:buClr>
            </a:pPr>
            <a:r>
              <a:rPr lang="zh-CN" altLang="en-US" sz="1600" b="1" dirty="0">
                <a:solidFill>
                  <a:schemeClr val="tx1">
                    <a:lumMod val="85000"/>
                    <a:lumOff val="15000"/>
                  </a:schemeClr>
                </a:solidFill>
                <a:latin typeface="Arial" panose="020B0604020202020204" pitchFamily="34" charset="0"/>
                <a:ea typeface="黑体" panose="02010609060101010101" pitchFamily="49" charset="-122"/>
                <a:hlinkClick r:id="rId23" action="ppaction://hlinksldjump"/>
              </a:rPr>
              <a:t>检索技巧与应用示例</a:t>
            </a:r>
            <a:r>
              <a:rPr lang="en-US" altLang="zh-CN" sz="1600" b="1" dirty="0">
                <a:solidFill>
                  <a:schemeClr val="tx1">
                    <a:lumMod val="85000"/>
                    <a:lumOff val="15000"/>
                  </a:schemeClr>
                </a:solidFill>
                <a:latin typeface="Arial" panose="020B0604020202020204" pitchFamily="34" charset="0"/>
                <a:ea typeface="黑体" panose="02010609060101010101" pitchFamily="49" charset="-122"/>
                <a:hlinkClick r:id="rId23" action="ppaction://hlinksldjump"/>
              </a:rPr>
              <a:t>3</a:t>
            </a:r>
            <a:r>
              <a:rPr lang="zh-TW" altLang="en-US" sz="1600" b="1" dirty="0">
                <a:solidFill>
                  <a:schemeClr val="tx1">
                    <a:lumMod val="85000"/>
                    <a:lumOff val="15000"/>
                  </a:schemeClr>
                </a:solidFill>
                <a:latin typeface="Arial" panose="020B0604020202020204" pitchFamily="34" charset="0"/>
                <a:ea typeface="黑体" panose="02010609060101010101" pitchFamily="49" charset="-122"/>
                <a:hlinkClick r:id="rId23" action="ppaction://hlinksldjump"/>
              </a:rPr>
              <a:t> </a:t>
            </a:r>
            <a:r>
              <a:rPr lang="zh-CN" altLang="en-US" sz="1600" b="1" dirty="0">
                <a:solidFill>
                  <a:schemeClr val="tx1">
                    <a:lumMod val="85000"/>
                    <a:lumOff val="15000"/>
                  </a:schemeClr>
                </a:solidFill>
                <a:latin typeface="Arial" panose="020B0604020202020204" pitchFamily="34" charset="0"/>
                <a:ea typeface="黑体" panose="02010609060101010101" pitchFamily="49" charset="-122"/>
                <a:hlinkClick r:id="rId23" action="ppaction://hlinksldjump"/>
              </a:rPr>
              <a:t>有关专利引用的检索</a:t>
            </a:r>
            <a:endParaRPr lang="en-US" altLang="zh-TW" sz="1600" b="1" dirty="0">
              <a:solidFill>
                <a:schemeClr val="tx1">
                  <a:lumMod val="85000"/>
                  <a:lumOff val="15000"/>
                </a:schemeClr>
              </a:solidFill>
              <a:latin typeface="Arial" panose="020B0604020202020204" pitchFamily="34" charset="0"/>
              <a:ea typeface="黑体" panose="02010609060101010101" pitchFamily="49" charset="-122"/>
            </a:endParaRPr>
          </a:p>
        </p:txBody>
      </p:sp>
      <p:sp>
        <p:nvSpPr>
          <p:cNvPr id="9" name="Title 8"/>
          <p:cNvSpPr>
            <a:spLocks noGrp="1"/>
          </p:cNvSpPr>
          <p:nvPr>
            <p:ph type="title"/>
          </p:nvPr>
        </p:nvSpPr>
        <p:spPr>
          <a:xfrm>
            <a:off x="832341" y="367014"/>
            <a:ext cx="8390828" cy="399311"/>
          </a:xfrm>
        </p:spPr>
        <p:txBody>
          <a:bodyPr/>
          <a:lstStyle/>
          <a:p>
            <a:r>
              <a:rPr lang="zh-CN" altLang="en-US" sz="2400" dirty="0">
                <a:latin typeface="黑体" panose="02010609060101010101" pitchFamily="49" charset="-122"/>
                <a:ea typeface="黑体" panose="02010609060101010101" pitchFamily="49" charset="-122"/>
              </a:rPr>
              <a:t>目录</a:t>
            </a:r>
            <a:endParaRPr lang="zh-TW"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5985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A9B25ED-AADF-47C0-A1D8-2AF9541EA464}"/>
              </a:ext>
            </a:extLst>
          </p:cNvPr>
          <p:cNvPicPr>
            <a:picLocks noChangeAspect="1"/>
          </p:cNvPicPr>
          <p:nvPr/>
        </p:nvPicPr>
        <p:blipFill>
          <a:blip r:embed="rId2"/>
          <a:stretch>
            <a:fillRect/>
          </a:stretch>
        </p:blipFill>
        <p:spPr>
          <a:xfrm>
            <a:off x="1098554" y="1378744"/>
            <a:ext cx="6702420" cy="4100512"/>
          </a:xfrm>
          <a:prstGeom prst="rect">
            <a:avLst/>
          </a:prstGeom>
        </p:spPr>
      </p:pic>
      <p:sp>
        <p:nvSpPr>
          <p:cNvPr id="9" name="Rectangle 8"/>
          <p:cNvSpPr/>
          <p:nvPr/>
        </p:nvSpPr>
        <p:spPr>
          <a:xfrm>
            <a:off x="1343026" y="1771650"/>
            <a:ext cx="6543675" cy="68580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latin typeface="Source Sans Pro" panose="020B0503030403020204" pitchFamily="34" charset="0"/>
              <a:ea typeface="微軟正黑體" panose="020B0604030504040204" pitchFamily="34" charset="-120"/>
            </a:endParaRPr>
          </a:p>
        </p:txBody>
      </p:sp>
      <p:sp>
        <p:nvSpPr>
          <p:cNvPr id="8"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智能检索</a:t>
            </a:r>
            <a:endParaRPr lang="en-US" sz="3200" dirty="0">
              <a:latin typeface="Arial" panose="020B0604020202020204" pitchFamily="34" charset="0"/>
              <a:ea typeface="黑体" panose="02010609060101010101" pitchFamily="49" charset="-122"/>
            </a:endParaRPr>
          </a:p>
        </p:txBody>
      </p:sp>
      <p:sp>
        <p:nvSpPr>
          <p:cNvPr id="10" name="Rectangle 9"/>
          <p:cNvSpPr/>
          <p:nvPr/>
        </p:nvSpPr>
        <p:spPr bwMode="auto">
          <a:xfrm>
            <a:off x="3194472" y="1127351"/>
            <a:ext cx="2274286" cy="57422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可以直接在快速检索页面进行智能检索</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232398374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80239" y="1774076"/>
            <a:ext cx="6562725" cy="3171825"/>
          </a:xfrm>
          <a:prstGeom prst="rect">
            <a:avLst/>
          </a:prstGeom>
        </p:spPr>
      </p:pic>
      <p:sp>
        <p:nvSpPr>
          <p:cNvPr id="5" name="Rectangle 4"/>
          <p:cNvSpPr/>
          <p:nvPr/>
        </p:nvSpPr>
        <p:spPr>
          <a:xfrm>
            <a:off x="1343026" y="2895600"/>
            <a:ext cx="4829175" cy="24765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latin typeface="Source Sans Pro" panose="020B0503030403020204" pitchFamily="34" charset="0"/>
              <a:ea typeface="微軟正黑體" panose="020B0604030504040204" pitchFamily="34" charset="-120"/>
            </a:endParaRPr>
          </a:p>
        </p:txBody>
      </p:sp>
      <p:sp>
        <p:nvSpPr>
          <p:cNvPr id="8"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智能检索</a:t>
            </a:r>
            <a:endParaRPr lang="en-US" sz="3200" dirty="0">
              <a:latin typeface="Arial" panose="020B0604020202020204" pitchFamily="34" charset="0"/>
              <a:ea typeface="黑体" panose="02010609060101010101" pitchFamily="49" charset="-122"/>
            </a:endParaRPr>
          </a:p>
        </p:txBody>
      </p:sp>
      <p:sp>
        <p:nvSpPr>
          <p:cNvPr id="9" name="Rectangle 8"/>
          <p:cNvSpPr/>
          <p:nvPr/>
        </p:nvSpPr>
        <p:spPr bwMode="auto">
          <a:xfrm>
            <a:off x="4145535" y="2173542"/>
            <a:ext cx="2274286" cy="57422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表单检索页面也设置有智能检索栏</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7613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000" y="1500989"/>
            <a:ext cx="5690763" cy="1070762"/>
          </a:xfrm>
          <a:prstGeom prst="rect">
            <a:avLst/>
          </a:prstGeom>
        </p:spPr>
      </p:pic>
      <p:sp>
        <p:nvSpPr>
          <p:cNvPr id="5" name="TextBox 4"/>
          <p:cNvSpPr txBox="1"/>
          <p:nvPr/>
        </p:nvSpPr>
        <p:spPr>
          <a:xfrm flipH="1">
            <a:off x="5963304" y="1468238"/>
            <a:ext cx="1829708" cy="733590"/>
          </a:xfrm>
          <a:prstGeom prst="roundRect">
            <a:avLst/>
          </a:prstGeom>
          <a:solidFill>
            <a:srgbClr val="FFFFFF">
              <a:alpha val="45882"/>
            </a:srgbClr>
          </a:solidFill>
          <a:ln w="19050">
            <a:noFill/>
            <a:miter lim="800000"/>
            <a:headEnd/>
            <a:tailEnd/>
          </a:ln>
          <a:effectLst/>
        </p:spPr>
        <p:txBody>
          <a:bodyPr wrap="square" lIns="54000" tIns="54000" rIns="54000" bIns="54000" anchor="ctr">
            <a:spAutoFit/>
          </a:bodyPr>
          <a:lstStyle/>
          <a:p>
            <a:pPr marL="173831" algn="ctr" defTabSz="685800">
              <a:spcBef>
                <a:spcPts val="450"/>
              </a:spcBef>
              <a:buClr>
                <a:srgbClr val="FF8000"/>
              </a:buClr>
              <a:defRPr/>
            </a:pPr>
            <a:r>
              <a:rPr lang="zh-CN" altLang="en-US" dirty="0">
                <a:solidFill>
                  <a:srgbClr val="6817FF"/>
                </a:solidFill>
                <a:latin typeface="Arial" panose="020B0604020202020204" pitchFamily="34" charset="0"/>
                <a:ea typeface="黑体" panose="02010609060101010101" pitchFamily="49" charset="-122"/>
                <a:cs typeface="ＭＳ Ｐゴシック" pitchFamily="-65" charset="-128"/>
              </a:rPr>
              <a:t>看到关于一个问题的讨论</a:t>
            </a:r>
            <a:endParaRPr lang="en-US" dirty="0">
              <a:solidFill>
                <a:srgbClr val="6817FF"/>
              </a:solidFill>
              <a:latin typeface="Arial" panose="020B0604020202020204" pitchFamily="34" charset="0"/>
              <a:ea typeface="黑体" panose="02010609060101010101" pitchFamily="49" charset="-122"/>
              <a:cs typeface="ＭＳ Ｐゴシック" pitchFamily="-65" charset="-128"/>
            </a:endParaRPr>
          </a:p>
        </p:txBody>
      </p:sp>
      <p:sp>
        <p:nvSpPr>
          <p:cNvPr id="9"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智能检索示例</a:t>
            </a:r>
            <a:endParaRPr lang="en-US" sz="3200" dirty="0">
              <a:latin typeface="Arial" panose="020B0604020202020204" pitchFamily="34" charset="0"/>
              <a:ea typeface="黑体" panose="02010609060101010101" pitchFamily="49" charset="-122"/>
            </a:endParaRPr>
          </a:p>
        </p:txBody>
      </p:sp>
      <p:pic>
        <p:nvPicPr>
          <p:cNvPr id="6" name="Picture 5"/>
          <p:cNvPicPr>
            <a:picLocks noChangeAspect="1"/>
          </p:cNvPicPr>
          <p:nvPr/>
        </p:nvPicPr>
        <p:blipFill>
          <a:blip r:embed="rId3"/>
          <a:stretch>
            <a:fillRect/>
          </a:stretch>
        </p:blipFill>
        <p:spPr>
          <a:xfrm>
            <a:off x="342000" y="2652032"/>
            <a:ext cx="4527743" cy="1764846"/>
          </a:xfrm>
          <a:prstGeom prst="rect">
            <a:avLst/>
          </a:prstGeom>
        </p:spPr>
      </p:pic>
      <p:sp>
        <p:nvSpPr>
          <p:cNvPr id="10" name="TextBox 9"/>
          <p:cNvSpPr txBox="1"/>
          <p:nvPr/>
        </p:nvSpPr>
        <p:spPr>
          <a:xfrm flipH="1">
            <a:off x="6032763" y="3073283"/>
            <a:ext cx="1829708" cy="733590"/>
          </a:xfrm>
          <a:prstGeom prst="roundRect">
            <a:avLst/>
          </a:prstGeom>
          <a:solidFill>
            <a:srgbClr val="FFFFFF">
              <a:alpha val="45882"/>
            </a:srgbClr>
          </a:solidFill>
          <a:ln w="19050">
            <a:noFill/>
            <a:miter lim="800000"/>
            <a:headEnd/>
            <a:tailEnd/>
          </a:ln>
          <a:effectLst/>
        </p:spPr>
        <p:txBody>
          <a:bodyPr wrap="square" lIns="54000" tIns="54000" rIns="54000" bIns="54000" anchor="ctr">
            <a:spAutoFit/>
          </a:bodyPr>
          <a:lstStyle/>
          <a:p>
            <a:pPr marL="173831" algn="ctr" defTabSz="685800">
              <a:spcBef>
                <a:spcPts val="450"/>
              </a:spcBef>
              <a:buClr>
                <a:srgbClr val="FF8000"/>
              </a:buClr>
              <a:defRPr/>
            </a:pPr>
            <a:r>
              <a:rPr lang="zh-CN" altLang="en-US" dirty="0">
                <a:solidFill>
                  <a:srgbClr val="6817FF"/>
                </a:solidFill>
                <a:latin typeface="Arial" panose="020B0604020202020204" pitchFamily="34" charset="0"/>
                <a:ea typeface="黑体" panose="02010609060101010101" pitchFamily="49" charset="-122"/>
                <a:cs typeface="ＭＳ Ｐゴシック" pitchFamily="-65" charset="-128"/>
              </a:rPr>
              <a:t>对这个回答产生了兴趣</a:t>
            </a:r>
            <a:endParaRPr lang="en-US" dirty="0">
              <a:solidFill>
                <a:srgbClr val="6817FF"/>
              </a:solidFill>
              <a:latin typeface="Arial" panose="020B0604020202020204" pitchFamily="34" charset="0"/>
              <a:ea typeface="黑体" panose="02010609060101010101" pitchFamily="49" charset="-122"/>
              <a:cs typeface="ＭＳ Ｐゴシック" pitchFamily="-65" charset="-128"/>
            </a:endParaRPr>
          </a:p>
        </p:txBody>
      </p:sp>
      <p:pic>
        <p:nvPicPr>
          <p:cNvPr id="7" name="Picture 6"/>
          <p:cNvPicPr>
            <a:picLocks noChangeAspect="1"/>
          </p:cNvPicPr>
          <p:nvPr/>
        </p:nvPicPr>
        <p:blipFill>
          <a:blip r:embed="rId4"/>
          <a:stretch>
            <a:fillRect/>
          </a:stretch>
        </p:blipFill>
        <p:spPr>
          <a:xfrm>
            <a:off x="342000" y="4591731"/>
            <a:ext cx="3832057" cy="792046"/>
          </a:xfrm>
          <a:prstGeom prst="rect">
            <a:avLst/>
          </a:prstGeom>
        </p:spPr>
      </p:pic>
      <p:sp>
        <p:nvSpPr>
          <p:cNvPr id="11" name="TextBox 10"/>
          <p:cNvSpPr txBox="1"/>
          <p:nvPr/>
        </p:nvSpPr>
        <p:spPr>
          <a:xfrm flipH="1">
            <a:off x="5963304" y="4416878"/>
            <a:ext cx="1829708" cy="1040057"/>
          </a:xfrm>
          <a:prstGeom prst="roundRect">
            <a:avLst/>
          </a:prstGeom>
          <a:solidFill>
            <a:srgbClr val="FFFFFF">
              <a:alpha val="45882"/>
            </a:srgbClr>
          </a:solidFill>
          <a:ln w="19050">
            <a:noFill/>
            <a:miter lim="800000"/>
            <a:headEnd/>
            <a:tailEnd/>
          </a:ln>
          <a:effectLst/>
        </p:spPr>
        <p:txBody>
          <a:bodyPr wrap="square" lIns="54000" tIns="54000" rIns="54000" bIns="54000" anchor="ctr">
            <a:spAutoFit/>
          </a:bodyPr>
          <a:lstStyle/>
          <a:p>
            <a:pPr marL="173831" algn="ctr" defTabSz="685800">
              <a:spcBef>
                <a:spcPts val="450"/>
              </a:spcBef>
              <a:buClr>
                <a:srgbClr val="FF8000"/>
              </a:buClr>
              <a:defRPr/>
            </a:pPr>
            <a:r>
              <a:rPr lang="zh-CN" altLang="en-US" dirty="0">
                <a:solidFill>
                  <a:srgbClr val="6817FF"/>
                </a:solidFill>
                <a:latin typeface="Arial" panose="020B0604020202020204" pitchFamily="34" charset="0"/>
                <a:ea typeface="黑体" panose="02010609060101010101" pitchFamily="49" charset="-122"/>
                <a:cs typeface="ＭＳ Ｐゴシック" pitchFamily="-65" charset="-128"/>
              </a:rPr>
              <a:t>通过提供的链接找到了具体技术描述</a:t>
            </a:r>
            <a:endParaRPr lang="en-US" dirty="0">
              <a:solidFill>
                <a:srgbClr val="6817FF"/>
              </a:solidFill>
              <a:latin typeface="Arial" panose="020B0604020202020204" pitchFamily="34" charset="0"/>
              <a:ea typeface="黑体" panose="02010609060101010101" pitchFamily="49" charset="-122"/>
              <a:cs typeface="ＭＳ Ｐゴシック" pitchFamily="-65" charset="-128"/>
            </a:endParaRPr>
          </a:p>
        </p:txBody>
      </p:sp>
      <p:sp>
        <p:nvSpPr>
          <p:cNvPr id="12" name="TextBox 11"/>
          <p:cNvSpPr txBox="1"/>
          <p:nvPr/>
        </p:nvSpPr>
        <p:spPr>
          <a:xfrm flipH="1">
            <a:off x="1357673" y="5537010"/>
            <a:ext cx="3026548" cy="427123"/>
          </a:xfrm>
          <a:prstGeom prst="roundRect">
            <a:avLst/>
          </a:prstGeom>
          <a:solidFill>
            <a:srgbClr val="FFFFFF">
              <a:alpha val="45882"/>
            </a:srgbClr>
          </a:solidFill>
          <a:ln w="19050">
            <a:noFill/>
            <a:miter lim="800000"/>
            <a:headEnd/>
            <a:tailEnd/>
          </a:ln>
          <a:effectLst/>
        </p:spPr>
        <p:txBody>
          <a:bodyPr wrap="square" lIns="54000" tIns="54000" rIns="54000" bIns="54000" anchor="ctr">
            <a:spAutoFit/>
          </a:bodyPr>
          <a:lstStyle/>
          <a:p>
            <a:pPr marL="173831" algn="ctr" defTabSz="685800">
              <a:spcBef>
                <a:spcPts val="450"/>
              </a:spcBef>
              <a:buClr>
                <a:srgbClr val="FF8000"/>
              </a:buClr>
              <a:defRPr/>
            </a:pPr>
            <a:r>
              <a:rPr lang="zh-CN" altLang="en-US" dirty="0">
                <a:solidFill>
                  <a:srgbClr val="1AC604"/>
                </a:solidFill>
                <a:latin typeface="Arial" panose="020B0604020202020204" pitchFamily="34" charset="0"/>
                <a:ea typeface="黑体" panose="02010609060101010101" pitchFamily="49" charset="-122"/>
                <a:cs typeface="ＭＳ Ｐゴシック" pitchFamily="-65" charset="-128"/>
              </a:rPr>
              <a:t>直接复制技术描述的内容</a:t>
            </a:r>
            <a:endParaRPr lang="en-US" dirty="0">
              <a:solidFill>
                <a:srgbClr val="1AC604"/>
              </a:solidFill>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21570734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222" y="1460727"/>
            <a:ext cx="8794420" cy="4074660"/>
          </a:xfrm>
          <a:prstGeom prst="rect">
            <a:avLst/>
          </a:prstGeom>
        </p:spPr>
      </p:pic>
      <p:sp>
        <p:nvSpPr>
          <p:cNvPr id="166915" name="Rounded Rectangle 5"/>
          <p:cNvSpPr>
            <a:spLocks noChangeArrowheads="1"/>
          </p:cNvSpPr>
          <p:nvPr/>
        </p:nvSpPr>
        <p:spPr bwMode="auto">
          <a:xfrm>
            <a:off x="2417764" y="2455069"/>
            <a:ext cx="3223757" cy="1287462"/>
          </a:xfrm>
          <a:prstGeom prst="rect">
            <a:avLst/>
          </a:prstGeom>
          <a:noFill/>
          <a:ln w="381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34290" tIns="34290" rIns="34290" bIns="34290" anchor="ctr"/>
          <a:lstStyle>
            <a:lvl1pPr marL="85725" indent="-85725"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spcBef>
                <a:spcPts val="450"/>
              </a:spcBef>
              <a:buClr>
                <a:srgbClr val="FF8000"/>
              </a:buClr>
            </a:pPr>
            <a:endParaRPr lang="en-US" altLang="zh-TW" sz="900">
              <a:solidFill>
                <a:srgbClr val="4B4B4B"/>
              </a:solidFill>
              <a:latin typeface="Source Sans Pro" panose="020B0503030403020204" pitchFamily="34" charset="0"/>
              <a:ea typeface="Malgun Gothic" panose="020B0503020000020004" pitchFamily="34" charset="-127"/>
            </a:endParaRPr>
          </a:p>
        </p:txBody>
      </p:sp>
      <p:sp>
        <p:nvSpPr>
          <p:cNvPr id="9"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智能检索示例</a:t>
            </a:r>
            <a:endParaRPr lang="en-US" sz="3200" dirty="0">
              <a:latin typeface="Arial" panose="020B0604020202020204" pitchFamily="34" charset="0"/>
              <a:ea typeface="黑体" panose="02010609060101010101" pitchFamily="49" charset="-122"/>
            </a:endParaRPr>
          </a:p>
        </p:txBody>
      </p:sp>
      <p:sp>
        <p:nvSpPr>
          <p:cNvPr id="7" name="Rectangle 6"/>
          <p:cNvSpPr/>
          <p:nvPr/>
        </p:nvSpPr>
        <p:spPr bwMode="auto">
          <a:xfrm>
            <a:off x="3190312" y="3522293"/>
            <a:ext cx="3039038" cy="1637536"/>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将复制的技术内容直接粘贴在检索框内</a:t>
            </a:r>
            <a:endParaRPr lang="en-US" altLang="zh-CN"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为了更加高效，将品牌名称从内容中移除，作为权利人进行检索</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295423143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5"/>
          <p:cNvSpPr txBox="1">
            <a:spLocks noChangeArrowheads="1"/>
          </p:cNvSpPr>
          <p:nvPr/>
        </p:nvSpPr>
        <p:spPr bwMode="auto">
          <a:xfrm>
            <a:off x="3800514" y="1555750"/>
            <a:ext cx="1107996" cy="4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150000"/>
              </a:lnSpc>
              <a:defRPr/>
            </a:pPr>
            <a:r>
              <a:rPr lang="zh-CN" altLang="en-US" dirty="0">
                <a:solidFill>
                  <a:srgbClr val="1AC604"/>
                </a:solidFill>
                <a:ea typeface="黑体" panose="02010609060101010101" pitchFamily="49" charset="-122"/>
              </a:rPr>
              <a:t>语义分析</a:t>
            </a:r>
            <a:endParaRPr lang="en-US" altLang="zh-TW" sz="2000" dirty="0">
              <a:solidFill>
                <a:srgbClr val="1AC604"/>
              </a:solidFill>
              <a:ea typeface="黑体" panose="02010609060101010101" pitchFamily="49" charset="-122"/>
            </a:endParaRPr>
          </a:p>
        </p:txBody>
      </p:sp>
      <p:cxnSp>
        <p:nvCxnSpPr>
          <p:cNvPr id="7" name="Straight Arrow Connector 6"/>
          <p:cNvCxnSpPr/>
          <p:nvPr/>
        </p:nvCxnSpPr>
        <p:spPr>
          <a:xfrm>
            <a:off x="7069138" y="2101851"/>
            <a:ext cx="0" cy="315913"/>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a:spLocks noChangeArrowheads="1"/>
          </p:cNvSpPr>
          <p:nvPr/>
        </p:nvSpPr>
        <p:spPr bwMode="auto">
          <a:xfrm>
            <a:off x="5897690" y="2419949"/>
            <a:ext cx="2687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rgbClr val="1AC604"/>
                </a:solidFill>
                <a:latin typeface="Arial" panose="020B0604020202020204" pitchFamily="34" charset="0"/>
                <a:ea typeface="黑体" panose="02010609060101010101" pitchFamily="49" charset="-122"/>
              </a:rPr>
              <a:t>根据种子进行检索以得到种子的变形和同义词</a:t>
            </a:r>
            <a:endParaRPr lang="zh-TW" altLang="en-US" dirty="0">
              <a:solidFill>
                <a:srgbClr val="1AC604"/>
              </a:solidFill>
              <a:latin typeface="Arial" panose="020B0604020202020204" pitchFamily="34" charset="0"/>
              <a:ea typeface="黑体" panose="02010609060101010101" pitchFamily="49" charset="-122"/>
            </a:endParaRPr>
          </a:p>
        </p:txBody>
      </p:sp>
      <p:cxnSp>
        <p:nvCxnSpPr>
          <p:cNvPr id="10" name="Straight Arrow Connector 9"/>
          <p:cNvCxnSpPr/>
          <p:nvPr/>
        </p:nvCxnSpPr>
        <p:spPr>
          <a:xfrm>
            <a:off x="5340350" y="1828800"/>
            <a:ext cx="319088" cy="0"/>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a:spLocks noChangeArrowheads="1"/>
          </p:cNvSpPr>
          <p:nvPr/>
        </p:nvSpPr>
        <p:spPr bwMode="auto">
          <a:xfrm>
            <a:off x="5861050" y="1643064"/>
            <a:ext cx="272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rgbClr val="6817FF"/>
                </a:solidFill>
                <a:latin typeface="Arial" panose="020B0604020202020204" pitchFamily="34" charset="0"/>
                <a:ea typeface="黑体" panose="02010609060101010101" pitchFamily="49" charset="-122"/>
              </a:rPr>
              <a:t>得到主要关键字（种子）</a:t>
            </a:r>
            <a:endParaRPr lang="zh-TW" altLang="en-US" dirty="0">
              <a:solidFill>
                <a:srgbClr val="6817FF"/>
              </a:solidFill>
              <a:latin typeface="Arial" panose="020B0604020202020204" pitchFamily="34" charset="0"/>
              <a:ea typeface="黑体" panose="02010609060101010101" pitchFamily="49" charset="-122"/>
            </a:endParaRPr>
          </a:p>
        </p:txBody>
      </p:sp>
      <p:cxnSp>
        <p:nvCxnSpPr>
          <p:cNvPr id="19" name="Straight Arrow Connector 18"/>
          <p:cNvCxnSpPr/>
          <p:nvPr/>
        </p:nvCxnSpPr>
        <p:spPr>
          <a:xfrm flipH="1">
            <a:off x="5370513" y="2747963"/>
            <a:ext cx="317500" cy="0"/>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057081" y="1480456"/>
            <a:ext cx="2039278" cy="646331"/>
          </a:xfrm>
          <a:prstGeom prst="rect">
            <a:avLst/>
          </a:prstGeom>
          <a:noFill/>
        </p:spPr>
        <p:txBody>
          <a:bodyPr wrap="square">
            <a:spAutoFit/>
          </a:bodyPr>
          <a:lstStyle/>
          <a:p>
            <a:pPr>
              <a:defRPr/>
            </a:pPr>
            <a:r>
              <a:rPr lang="zh-CN" altLang="en-US" dirty="0">
                <a:solidFill>
                  <a:srgbClr val="6817FF"/>
                </a:solidFill>
                <a:latin typeface="Arial" panose="020B0604020202020204" pitchFamily="34" charset="0"/>
                <a:ea typeface="黑体" panose="02010609060101010101" pitchFamily="49" charset="-122"/>
              </a:rPr>
              <a:t>将技术描述复制到搜索框</a:t>
            </a:r>
            <a:r>
              <a:rPr lang="zh-TW" altLang="en-US" dirty="0">
                <a:solidFill>
                  <a:srgbClr val="6817FF"/>
                </a:solidFill>
                <a:latin typeface="Arial" panose="020B0604020202020204" pitchFamily="34" charset="0"/>
                <a:ea typeface="黑体" panose="02010609060101010101" pitchFamily="49" charset="-122"/>
              </a:rPr>
              <a:t>技術描述</a:t>
            </a:r>
          </a:p>
        </p:txBody>
      </p:sp>
      <p:cxnSp>
        <p:nvCxnSpPr>
          <p:cNvPr id="23" name="Straight Arrow Connector 22"/>
          <p:cNvCxnSpPr/>
          <p:nvPr/>
        </p:nvCxnSpPr>
        <p:spPr>
          <a:xfrm>
            <a:off x="3176588" y="1828800"/>
            <a:ext cx="317500" cy="0"/>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p:cNvSpPr>
            <a:spLocks noChangeArrowheads="1"/>
          </p:cNvSpPr>
          <p:nvPr/>
        </p:nvSpPr>
        <p:spPr bwMode="auto">
          <a:xfrm>
            <a:off x="3607948" y="2281449"/>
            <a:ext cx="172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zh-CN" altLang="en-US" dirty="0">
                <a:solidFill>
                  <a:srgbClr val="6817FF"/>
                </a:solidFill>
                <a:latin typeface="Arial" panose="020B0604020202020204" pitchFamily="34" charset="0"/>
                <a:ea typeface="黑体" panose="02010609060101010101" pitchFamily="49" charset="-122"/>
              </a:rPr>
              <a:t>用扩展后的关键词再次检索</a:t>
            </a:r>
            <a:endParaRPr lang="en-US" altLang="zh-TW" dirty="0">
              <a:solidFill>
                <a:srgbClr val="6817FF"/>
              </a:solidFill>
              <a:latin typeface="Arial" panose="020B0604020202020204" pitchFamily="34" charset="0"/>
              <a:ea typeface="黑体" panose="02010609060101010101" pitchFamily="49" charset="-122"/>
            </a:endParaRPr>
          </a:p>
        </p:txBody>
      </p:sp>
      <p:cxnSp>
        <p:nvCxnSpPr>
          <p:cNvPr id="27" name="Straight Arrow Connector 26"/>
          <p:cNvCxnSpPr/>
          <p:nvPr/>
        </p:nvCxnSpPr>
        <p:spPr>
          <a:xfrm flipH="1">
            <a:off x="3176588" y="2747963"/>
            <a:ext cx="317500" cy="0"/>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25"/>
          <p:cNvSpPr>
            <a:spLocks noChangeArrowheads="1"/>
          </p:cNvSpPr>
          <p:nvPr/>
        </p:nvSpPr>
        <p:spPr bwMode="auto">
          <a:xfrm>
            <a:off x="1056820" y="2489200"/>
            <a:ext cx="20313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zh-CN" altLang="en-US" dirty="0" smtClean="0">
                <a:solidFill>
                  <a:srgbClr val="1AC604"/>
                </a:solidFill>
                <a:latin typeface="Arial" panose="020B0604020202020204" pitchFamily="34" charset="0"/>
                <a:ea typeface="黑体" panose="02010609060101010101" pitchFamily="49" charset="-122"/>
              </a:rPr>
              <a:t>得</a:t>
            </a:r>
            <a:r>
              <a:rPr lang="zh-CN" altLang="en-US" dirty="0">
                <a:solidFill>
                  <a:srgbClr val="1AC604"/>
                </a:solidFill>
                <a:latin typeface="Arial" panose="020B0604020202020204" pitchFamily="34" charset="0"/>
                <a:ea typeface="黑体" panose="02010609060101010101" pitchFamily="49" charset="-122"/>
              </a:rPr>
              <a:t>到初步检索结果</a:t>
            </a:r>
            <a:endParaRPr lang="en-US" altLang="zh-TW" dirty="0">
              <a:solidFill>
                <a:srgbClr val="1AC604"/>
              </a:solidFill>
              <a:latin typeface="Arial" panose="020B0604020202020204" pitchFamily="34" charset="0"/>
              <a:ea typeface="黑体" panose="02010609060101010101" pitchFamily="49" charset="-122"/>
            </a:endParaRPr>
          </a:p>
        </p:txBody>
      </p:sp>
      <p:cxnSp>
        <p:nvCxnSpPr>
          <p:cNvPr id="29" name="Straight Arrow Connector 28"/>
          <p:cNvCxnSpPr>
            <a:endCxn id="32" idx="3"/>
          </p:cNvCxnSpPr>
          <p:nvPr/>
        </p:nvCxnSpPr>
        <p:spPr>
          <a:xfrm flipH="1">
            <a:off x="5499894" y="4042366"/>
            <a:ext cx="397796" cy="0"/>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ectangle 27"/>
          <p:cNvSpPr>
            <a:spLocks noChangeArrowheads="1"/>
          </p:cNvSpPr>
          <p:nvPr/>
        </p:nvSpPr>
        <p:spPr bwMode="auto">
          <a:xfrm>
            <a:off x="6163107" y="3607600"/>
            <a:ext cx="1812062" cy="86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zh-CN" altLang="en-US" dirty="0">
                <a:solidFill>
                  <a:srgbClr val="6817FF"/>
                </a:solidFill>
                <a:latin typeface="Arial" panose="020B0604020202020204" pitchFamily="34" charset="0"/>
                <a:ea typeface="黑体" panose="02010609060101010101" pitchFamily="49" charset="-122"/>
              </a:rPr>
              <a:t>根据初步结果判断技术领域</a:t>
            </a:r>
            <a:endParaRPr lang="en-US" altLang="zh-TW" dirty="0">
              <a:solidFill>
                <a:srgbClr val="6817FF"/>
              </a:solidFill>
              <a:latin typeface="Arial" panose="020B0604020202020204" pitchFamily="34" charset="0"/>
              <a:ea typeface="黑体" panose="02010609060101010101" pitchFamily="49" charset="-122"/>
            </a:endParaRPr>
          </a:p>
        </p:txBody>
      </p:sp>
      <p:sp>
        <p:nvSpPr>
          <p:cNvPr id="32" name="Rectangle 31"/>
          <p:cNvSpPr>
            <a:spLocks noChangeArrowheads="1"/>
          </p:cNvSpPr>
          <p:nvPr/>
        </p:nvSpPr>
        <p:spPr bwMode="auto">
          <a:xfrm>
            <a:off x="3440971" y="3580701"/>
            <a:ext cx="2058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zh-CN" altLang="en-US" dirty="0">
                <a:solidFill>
                  <a:srgbClr val="1AC604"/>
                </a:solidFill>
                <a:latin typeface="Arial" panose="020B0604020202020204" pitchFamily="34" charset="0"/>
                <a:ea typeface="黑体" panose="02010609060101010101" pitchFamily="49" charset="-122"/>
              </a:rPr>
              <a:t>收集初步结果的引用信</a:t>
            </a:r>
            <a:r>
              <a:rPr lang="zh-CN" altLang="en-US" dirty="0" smtClean="0">
                <a:solidFill>
                  <a:srgbClr val="1AC604"/>
                </a:solidFill>
                <a:latin typeface="Arial" panose="020B0604020202020204" pitchFamily="34" charset="0"/>
                <a:ea typeface="黑体" panose="02010609060101010101" pitchFamily="49" charset="-122"/>
              </a:rPr>
              <a:t>息再次检索</a:t>
            </a:r>
            <a:endParaRPr lang="en-US" altLang="zh-TW" dirty="0">
              <a:solidFill>
                <a:srgbClr val="1AC604"/>
              </a:solidFill>
              <a:latin typeface="Arial" panose="020B0604020202020204" pitchFamily="34" charset="0"/>
              <a:ea typeface="黑体" panose="02010609060101010101" pitchFamily="49" charset="-122"/>
            </a:endParaRPr>
          </a:p>
        </p:txBody>
      </p:sp>
      <p:cxnSp>
        <p:nvCxnSpPr>
          <p:cNvPr id="33" name="Straight Arrow Connector 32"/>
          <p:cNvCxnSpPr/>
          <p:nvPr/>
        </p:nvCxnSpPr>
        <p:spPr>
          <a:xfrm>
            <a:off x="7069138" y="3131390"/>
            <a:ext cx="0" cy="480076"/>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812931" y="4110849"/>
            <a:ext cx="332498" cy="0"/>
          </a:xfrm>
          <a:prstGeom prst="straightConnector1">
            <a:avLst/>
          </a:prstGeom>
          <a:ln w="28575">
            <a:solidFill>
              <a:srgbClr val="6817FF"/>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Rectangle 38"/>
          <p:cNvSpPr>
            <a:spLocks noChangeArrowheads="1"/>
          </p:cNvSpPr>
          <p:nvPr/>
        </p:nvSpPr>
        <p:spPr bwMode="auto">
          <a:xfrm>
            <a:off x="991034" y="5003904"/>
            <a:ext cx="22211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zh-CN" altLang="en-US" dirty="0">
                <a:solidFill>
                  <a:srgbClr val="1AC604"/>
                </a:solidFill>
                <a:latin typeface="Arial" panose="020B0604020202020204" pitchFamily="34" charset="0"/>
                <a:ea typeface="黑体" panose="02010609060101010101" pitchFamily="49" charset="-122"/>
              </a:rPr>
              <a:t>对</a:t>
            </a:r>
            <a:r>
              <a:rPr lang="zh-CN" altLang="en-US" dirty="0" smtClean="0">
                <a:solidFill>
                  <a:srgbClr val="1AC604"/>
                </a:solidFill>
                <a:latin typeface="Arial" panose="020B0604020202020204" pitchFamily="34" charset="0"/>
                <a:ea typeface="黑体" panose="02010609060101010101" pitchFamily="49" charset="-122"/>
              </a:rPr>
              <a:t>于</a:t>
            </a:r>
            <a:r>
              <a:rPr lang="zh-CN" altLang="en-US" dirty="0">
                <a:solidFill>
                  <a:srgbClr val="1AC604"/>
                </a:solidFill>
                <a:latin typeface="Arial" panose="020B0604020202020204" pitchFamily="34" charset="0"/>
                <a:ea typeface="黑体" panose="02010609060101010101" pitchFamily="49" charset="-122"/>
              </a:rPr>
              <a:t>初步</a:t>
            </a:r>
            <a:r>
              <a:rPr lang="zh-CN" altLang="en-US" dirty="0" smtClean="0">
                <a:solidFill>
                  <a:srgbClr val="1AC604"/>
                </a:solidFill>
                <a:latin typeface="Arial" panose="020B0604020202020204" pitchFamily="34" charset="0"/>
                <a:ea typeface="黑体" panose="02010609060101010101" pitchFamily="49" charset="-122"/>
              </a:rPr>
              <a:t>检</a:t>
            </a:r>
            <a:r>
              <a:rPr lang="zh-CN" altLang="en-US" dirty="0">
                <a:solidFill>
                  <a:srgbClr val="1AC604"/>
                </a:solidFill>
                <a:latin typeface="Arial" panose="020B0604020202020204" pitchFamily="34" charset="0"/>
                <a:ea typeface="黑体" panose="02010609060101010101" pitchFamily="49" charset="-122"/>
              </a:rPr>
              <a:t>索的结果进行加权评分</a:t>
            </a:r>
            <a:endParaRPr lang="en-US" altLang="zh-TW" dirty="0">
              <a:solidFill>
                <a:srgbClr val="1AC604"/>
              </a:solidFill>
              <a:latin typeface="Arial" panose="020B0604020202020204" pitchFamily="34" charset="0"/>
              <a:ea typeface="黑体" panose="02010609060101010101" pitchFamily="49" charset="-122"/>
            </a:endParaRPr>
          </a:p>
        </p:txBody>
      </p:sp>
      <p:cxnSp>
        <p:nvCxnSpPr>
          <p:cNvPr id="40" name="Straight Arrow Connector 39"/>
          <p:cNvCxnSpPr/>
          <p:nvPr/>
        </p:nvCxnSpPr>
        <p:spPr>
          <a:xfrm>
            <a:off x="3251448" y="5465569"/>
            <a:ext cx="379045" cy="0"/>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Rectangle 40"/>
          <p:cNvSpPr>
            <a:spLocks noChangeArrowheads="1"/>
          </p:cNvSpPr>
          <p:nvPr/>
        </p:nvSpPr>
        <p:spPr bwMode="auto">
          <a:xfrm>
            <a:off x="3722364" y="5037224"/>
            <a:ext cx="1598449" cy="86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zh-CN" altLang="en-US" dirty="0">
                <a:solidFill>
                  <a:srgbClr val="6817FF"/>
                </a:solidFill>
                <a:latin typeface="Arial" panose="020B0604020202020204" pitchFamily="34" charset="0"/>
                <a:ea typeface="黑体" panose="02010609060101010101" pitchFamily="49" charset="-122"/>
              </a:rPr>
              <a:t>得到高度相关的检索结果</a:t>
            </a:r>
            <a:endParaRPr lang="en-US" altLang="zh-TW" dirty="0">
              <a:solidFill>
                <a:srgbClr val="6817FF"/>
              </a:solidFill>
              <a:latin typeface="Arial" panose="020B0604020202020204" pitchFamily="34" charset="0"/>
              <a:ea typeface="黑体" panose="02010609060101010101" pitchFamily="49" charset="-122"/>
            </a:endParaRPr>
          </a:p>
        </p:txBody>
      </p:sp>
      <p:sp>
        <p:nvSpPr>
          <p:cNvPr id="30" name="Title 5"/>
          <p:cNvSpPr>
            <a:spLocks noGrp="1"/>
          </p:cNvSpPr>
          <p:nvPr>
            <p:ph type="title"/>
          </p:nvPr>
        </p:nvSpPr>
        <p:spPr>
          <a:xfrm>
            <a:off x="341999" y="509007"/>
            <a:ext cx="5887351" cy="399311"/>
          </a:xfrm>
        </p:spPr>
        <p:txBody>
          <a:bodyPr/>
          <a:lstStyle/>
          <a:p>
            <a:pPr lvl="0"/>
            <a:r>
              <a:rPr lang="zh-CN" altLang="en-US" sz="3200" dirty="0">
                <a:latin typeface="Arial" panose="020B0604020202020204" pitchFamily="34" charset="0"/>
                <a:ea typeface="黑体" panose="02010609060101010101" pitchFamily="49" charset="-122"/>
              </a:rPr>
              <a:t>智能检索逻辑</a:t>
            </a:r>
            <a:r>
              <a:rPr lang="en-US" altLang="zh-CN" sz="3200" dirty="0">
                <a:latin typeface="Arial" panose="020B0604020202020204" pitchFamily="34" charset="0"/>
                <a:ea typeface="黑体" panose="02010609060101010101" pitchFamily="49" charset="-122"/>
              </a:rPr>
              <a:t>-</a:t>
            </a:r>
            <a:r>
              <a:rPr lang="zh-CN" altLang="en-US" sz="3200" dirty="0">
                <a:latin typeface="Arial" panose="020B0604020202020204" pitchFamily="34" charset="0"/>
                <a:ea typeface="黑体" panose="02010609060101010101" pitchFamily="49" charset="-122"/>
              </a:rPr>
              <a:t>模拟专家检索行为</a:t>
            </a:r>
            <a:endParaRPr lang="en-US" sz="3200" dirty="0">
              <a:latin typeface="Arial" panose="020B0604020202020204" pitchFamily="34" charset="0"/>
              <a:ea typeface="黑体" panose="02010609060101010101" pitchFamily="49" charset="-122"/>
            </a:endParaRPr>
          </a:p>
        </p:txBody>
      </p:sp>
      <p:sp>
        <p:nvSpPr>
          <p:cNvPr id="37" name="Rectangle 36"/>
          <p:cNvSpPr>
            <a:spLocks noChangeArrowheads="1"/>
          </p:cNvSpPr>
          <p:nvPr/>
        </p:nvSpPr>
        <p:spPr bwMode="auto">
          <a:xfrm>
            <a:off x="1085937" y="3850135"/>
            <a:ext cx="20313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zh-CN" altLang="en-US" dirty="0" smtClean="0">
                <a:solidFill>
                  <a:srgbClr val="1AC604"/>
                </a:solidFill>
                <a:latin typeface="Arial" panose="020B0604020202020204" pitchFamily="34" charset="0"/>
                <a:ea typeface="黑体" panose="02010609060101010101" pitchFamily="49" charset="-122"/>
              </a:rPr>
              <a:t>得</a:t>
            </a:r>
            <a:r>
              <a:rPr lang="zh-CN" altLang="en-US" dirty="0">
                <a:solidFill>
                  <a:srgbClr val="1AC604"/>
                </a:solidFill>
                <a:latin typeface="Arial" panose="020B0604020202020204" pitchFamily="34" charset="0"/>
                <a:ea typeface="黑体" panose="02010609060101010101" pitchFamily="49" charset="-122"/>
              </a:rPr>
              <a:t>到初步检索结果</a:t>
            </a:r>
            <a:endParaRPr lang="en-US" altLang="zh-TW" dirty="0">
              <a:solidFill>
                <a:srgbClr val="1AC604"/>
              </a:solidFill>
              <a:latin typeface="Arial" panose="020B0604020202020204" pitchFamily="34" charset="0"/>
              <a:ea typeface="黑体" panose="02010609060101010101" pitchFamily="49" charset="-122"/>
            </a:endParaRPr>
          </a:p>
        </p:txBody>
      </p:sp>
      <p:cxnSp>
        <p:nvCxnSpPr>
          <p:cNvPr id="42" name="Straight Arrow Connector 41"/>
          <p:cNvCxnSpPr/>
          <p:nvPr/>
        </p:nvCxnSpPr>
        <p:spPr>
          <a:xfrm flipH="1">
            <a:off x="3170238" y="4094159"/>
            <a:ext cx="317500" cy="0"/>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26" idx="1"/>
          </p:cNvCxnSpPr>
          <p:nvPr/>
        </p:nvCxnSpPr>
        <p:spPr>
          <a:xfrm rot="10800000" flipH="1" flipV="1">
            <a:off x="1056819" y="2743116"/>
            <a:ext cx="29117" cy="2728874"/>
          </a:xfrm>
          <a:prstGeom prst="bentConnector4">
            <a:avLst>
              <a:gd name="adj1" fmla="val -785108"/>
              <a:gd name="adj2" fmla="val 99115"/>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0902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6">
                                            <p:txEl>
                                              <p:pRg st="0" end="0"/>
                                            </p:txEl>
                                          </p:spTgt>
                                        </p:tgtEl>
                                        <p:attrNameLst>
                                          <p:attrName>style.visibility</p:attrName>
                                        </p:attrNameLst>
                                      </p:cBhvr>
                                      <p:to>
                                        <p:strVal val="visible"/>
                                      </p:to>
                                    </p:set>
                                    <p:animEffect transition="in" filter="fade">
                                      <p:cBhvr>
                                        <p:cTn id="11" dur="500"/>
                                        <p:tgtEl>
                                          <p:spTgt spid="4198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right)">
                                      <p:cBhvr>
                                        <p:cTn id="43" dur="500"/>
                                        <p:tgtEl>
                                          <p:spTgt spid="27"/>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up)">
                                      <p:cBhvr>
                                        <p:cTn id="70" dur="500"/>
                                        <p:tgtEl>
                                          <p:spTgt spid="35"/>
                                        </p:tgtEl>
                                      </p:cBhvr>
                                    </p:animEffect>
                                  </p:childTnLst>
                                </p:cTn>
                              </p:par>
                            </p:childTnLst>
                          </p:cTn>
                        </p:par>
                        <p:par>
                          <p:cTn id="71" fill="hold" nodeType="afterGroup">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2"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right)">
                                      <p:cBhvr>
                                        <p:cTn id="79" dur="500"/>
                                        <p:tgtEl>
                                          <p:spTgt spid="40"/>
                                        </p:tgtEl>
                                      </p:cBhvr>
                                    </p:animEffect>
                                  </p:childTnLst>
                                </p:cTn>
                              </p:par>
                            </p:childTnLst>
                          </p:cTn>
                        </p:par>
                        <p:par>
                          <p:cTn id="80" fill="hold" nodeType="afterGroup">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wipe(right)">
                                      <p:cBhvr>
                                        <p:cTn id="9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4" grpId="0"/>
      <p:bldP spid="26" grpId="0"/>
      <p:bldP spid="28" grpId="0"/>
      <p:bldP spid="32" grpId="0"/>
      <p:bldP spid="39" grpId="0"/>
      <p:bldP spid="41"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939" y="1075644"/>
            <a:ext cx="8897813" cy="4466319"/>
          </a:xfrm>
          <a:prstGeom prst="rect">
            <a:avLst/>
          </a:prstGeom>
        </p:spPr>
      </p:pic>
      <p:sp>
        <p:nvSpPr>
          <p:cNvPr id="5" name="Rectangle 4"/>
          <p:cNvSpPr/>
          <p:nvPr/>
        </p:nvSpPr>
        <p:spPr>
          <a:xfrm>
            <a:off x="112939" y="4749120"/>
            <a:ext cx="1019300" cy="422955"/>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latin typeface="微軟正黑體" panose="020B0604030504040204" pitchFamily="34" charset="-120"/>
              <a:ea typeface="微軟正黑體" panose="020B0604030504040204" pitchFamily="34" charset="-120"/>
            </a:endParaRPr>
          </a:p>
        </p:txBody>
      </p:sp>
      <p:sp>
        <p:nvSpPr>
          <p:cNvPr id="168964" name="TextBox 15"/>
          <p:cNvSpPr txBox="1">
            <a:spLocks noChangeArrowheads="1"/>
          </p:cNvSpPr>
          <p:nvPr/>
        </p:nvSpPr>
        <p:spPr bwMode="auto">
          <a:xfrm>
            <a:off x="3636963" y="51720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zh-TW" altLang="en-US">
              <a:latin typeface="微軟正黑體" panose="020B0604030504040204" pitchFamily="34" charset="-120"/>
              <a:ea typeface="微軟正黑體" panose="020B0604030504040204" pitchFamily="34" charset="-120"/>
            </a:endParaRPr>
          </a:p>
        </p:txBody>
      </p:sp>
      <p:grpSp>
        <p:nvGrpSpPr>
          <p:cNvPr id="44037" name="Group 10"/>
          <p:cNvGrpSpPr>
            <a:grpSpLocks/>
          </p:cNvGrpSpPr>
          <p:nvPr/>
        </p:nvGrpSpPr>
        <p:grpSpPr bwMode="auto">
          <a:xfrm>
            <a:off x="2243869" y="2493962"/>
            <a:ext cx="3889375" cy="836781"/>
            <a:chOff x="1608196" y="768627"/>
            <a:chExt cx="5188046" cy="1115798"/>
          </a:xfrm>
        </p:grpSpPr>
        <p:sp>
          <p:nvSpPr>
            <p:cNvPr id="168971" name="TextBox 3"/>
            <p:cNvSpPr txBox="1">
              <a:spLocks noChangeArrowheads="1"/>
            </p:cNvSpPr>
            <p:nvPr/>
          </p:nvSpPr>
          <p:spPr bwMode="auto">
            <a:xfrm>
              <a:off x="1608196" y="1022581"/>
              <a:ext cx="5188046" cy="861844"/>
            </a:xfrm>
            <a:prstGeom prst="rect">
              <a:avLst/>
            </a:prstGeom>
            <a:solidFill>
              <a:srgbClr val="FFFFFF">
                <a:alpha val="69803"/>
              </a:srgbClr>
            </a:solidFill>
            <a:ln w="9525">
              <a:solidFill>
                <a:srgbClr val="6817FF"/>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rgbClr val="6817FF"/>
                  </a:solidFill>
                  <a:latin typeface="黑体" panose="02010609060101010101" pitchFamily="49" charset="-122"/>
                  <a:ea typeface="黑体" panose="02010609060101010101" pitchFamily="49" charset="-122"/>
                </a:rPr>
                <a:t>提取的关键词，中间的逻辑运算符并未显示</a:t>
              </a:r>
              <a:endParaRPr lang="zh-TW" altLang="en-US" dirty="0">
                <a:solidFill>
                  <a:srgbClr val="6817FF"/>
                </a:solidFill>
                <a:latin typeface="黑体" panose="02010609060101010101" pitchFamily="49" charset="-122"/>
                <a:ea typeface="黑体" panose="02010609060101010101" pitchFamily="49" charset="-122"/>
              </a:endParaRPr>
            </a:p>
          </p:txBody>
        </p:sp>
        <p:cxnSp>
          <p:nvCxnSpPr>
            <p:cNvPr id="10" name="Straight Arrow Connector 9"/>
            <p:cNvCxnSpPr/>
            <p:nvPr/>
          </p:nvCxnSpPr>
          <p:spPr>
            <a:xfrm flipV="1">
              <a:off x="4202218" y="768627"/>
              <a:ext cx="0" cy="254020"/>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grpSp>
      <p:sp>
        <p:nvSpPr>
          <p:cNvPr id="168969" name="TextBox 4"/>
          <p:cNvSpPr txBox="1">
            <a:spLocks noChangeArrowheads="1"/>
          </p:cNvSpPr>
          <p:nvPr/>
        </p:nvSpPr>
        <p:spPr bwMode="auto">
          <a:xfrm>
            <a:off x="1369578" y="4821197"/>
            <a:ext cx="2687582" cy="646332"/>
          </a:xfrm>
          <a:prstGeom prst="rect">
            <a:avLst/>
          </a:prstGeom>
          <a:solidFill>
            <a:srgbClr val="FFFFFF">
              <a:alpha val="69803"/>
            </a:srgbClr>
          </a:solidFill>
          <a:ln w="9525">
            <a:solidFill>
              <a:srgbClr val="6817FF"/>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rgbClr val="6817FF"/>
                </a:solidFill>
                <a:latin typeface="Arial" panose="020B0604020202020204" pitchFamily="34" charset="0"/>
                <a:ea typeface="黑体" panose="02010609060101010101" pitchFamily="49" charset="-122"/>
              </a:rPr>
              <a:t>默认仅显示前</a:t>
            </a:r>
            <a:r>
              <a:rPr lang="en-US" altLang="zh-CN" dirty="0">
                <a:solidFill>
                  <a:srgbClr val="6817FF"/>
                </a:solidFill>
                <a:latin typeface="Arial" panose="020B0604020202020204" pitchFamily="34" charset="0"/>
                <a:ea typeface="黑体" panose="02010609060101010101" pitchFamily="49" charset="-122"/>
              </a:rPr>
              <a:t>1000</a:t>
            </a:r>
            <a:r>
              <a:rPr lang="zh-CN" altLang="en-US" dirty="0">
                <a:solidFill>
                  <a:srgbClr val="6817FF"/>
                </a:solidFill>
                <a:latin typeface="Arial" panose="020B0604020202020204" pitchFamily="34" charset="0"/>
                <a:ea typeface="黑体" panose="02010609060101010101" pitchFamily="49" charset="-122"/>
              </a:rPr>
              <a:t>个相关度最高的记录</a:t>
            </a:r>
            <a:endParaRPr lang="zh-TW" altLang="en-US" dirty="0">
              <a:solidFill>
                <a:srgbClr val="6817FF"/>
              </a:solidFill>
              <a:latin typeface="Arial" panose="020B0604020202020204" pitchFamily="34" charset="0"/>
              <a:ea typeface="黑体" panose="02010609060101010101" pitchFamily="49" charset="-122"/>
            </a:endParaRPr>
          </a:p>
        </p:txBody>
      </p:sp>
      <p:cxnSp>
        <p:nvCxnSpPr>
          <p:cNvPr id="15" name="Straight Arrow Connector 14"/>
          <p:cNvCxnSpPr/>
          <p:nvPr/>
        </p:nvCxnSpPr>
        <p:spPr bwMode="auto">
          <a:xfrm flipH="1" flipV="1">
            <a:off x="1169730" y="5034986"/>
            <a:ext cx="196707" cy="192940"/>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
        <p:nvSpPr>
          <p:cNvPr id="17"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智能检索</a:t>
            </a:r>
            <a:endParaRPr lang="en-US" sz="3200" dirty="0">
              <a:latin typeface="Arial" panose="020B0604020202020204" pitchFamily="34" charset="0"/>
              <a:ea typeface="黑体" panose="02010609060101010101" pitchFamily="49" charset="-122"/>
            </a:endParaRPr>
          </a:p>
        </p:txBody>
      </p:sp>
      <p:pic>
        <p:nvPicPr>
          <p:cNvPr id="11" name="Picture 10"/>
          <p:cNvPicPr>
            <a:picLocks noChangeAspect="1"/>
          </p:cNvPicPr>
          <p:nvPr/>
        </p:nvPicPr>
        <p:blipFill>
          <a:blip r:embed="rId3"/>
          <a:stretch>
            <a:fillRect/>
          </a:stretch>
        </p:blipFill>
        <p:spPr>
          <a:xfrm>
            <a:off x="5738812" y="4748391"/>
            <a:ext cx="2924175" cy="1438275"/>
          </a:xfrm>
          <a:prstGeom prst="rect">
            <a:avLst/>
          </a:prstGeom>
        </p:spPr>
      </p:pic>
      <p:sp>
        <p:nvSpPr>
          <p:cNvPr id="20" name="Rectangle 19"/>
          <p:cNvSpPr/>
          <p:nvPr/>
        </p:nvSpPr>
        <p:spPr>
          <a:xfrm>
            <a:off x="7527471" y="4745734"/>
            <a:ext cx="541689" cy="348407"/>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latin typeface="微軟正黑體" panose="020B0604030504040204" pitchFamily="34" charset="-120"/>
              <a:ea typeface="微軟正黑體" panose="020B0604030504040204" pitchFamily="34" charset="-120"/>
            </a:endParaRPr>
          </a:p>
        </p:txBody>
      </p:sp>
      <p:sp>
        <p:nvSpPr>
          <p:cNvPr id="21" name="TextBox 4"/>
          <p:cNvSpPr txBox="1">
            <a:spLocks noChangeArrowheads="1"/>
          </p:cNvSpPr>
          <p:nvPr/>
        </p:nvSpPr>
        <p:spPr bwMode="auto">
          <a:xfrm>
            <a:off x="6323170" y="3347742"/>
            <a:ext cx="2687582" cy="1200329"/>
          </a:xfrm>
          <a:prstGeom prst="rect">
            <a:avLst/>
          </a:prstGeom>
          <a:solidFill>
            <a:srgbClr val="FFFFFF">
              <a:alpha val="69803"/>
            </a:srgbClr>
          </a:solidFill>
          <a:ln w="9525">
            <a:solidFill>
              <a:srgbClr val="6817FF"/>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rgbClr val="6817FF"/>
                </a:solidFill>
                <a:latin typeface="Arial" panose="020B0604020202020204" pitchFamily="34" charset="0"/>
                <a:ea typeface="黑体" panose="02010609060101010101" pitchFamily="49" charset="-122"/>
              </a:rPr>
              <a:t>点击这里选择获取所有智能检索结果可以显示包括该</a:t>
            </a:r>
            <a:r>
              <a:rPr lang="en-US" altLang="zh-CN" dirty="0">
                <a:solidFill>
                  <a:srgbClr val="6817FF"/>
                </a:solidFill>
                <a:latin typeface="Arial" panose="020B0604020202020204" pitchFamily="34" charset="0"/>
                <a:ea typeface="黑体" panose="02010609060101010101" pitchFamily="49" charset="-122"/>
              </a:rPr>
              <a:t>1000</a:t>
            </a:r>
            <a:r>
              <a:rPr lang="zh-CN" altLang="en-US" dirty="0">
                <a:solidFill>
                  <a:srgbClr val="6817FF"/>
                </a:solidFill>
                <a:latin typeface="Arial" panose="020B0604020202020204" pitchFamily="34" charset="0"/>
                <a:ea typeface="黑体" panose="02010609060101010101" pitchFamily="49" charset="-122"/>
              </a:rPr>
              <a:t>个记录的所有检索结果</a:t>
            </a:r>
            <a:endParaRPr lang="zh-TW" altLang="en-US" dirty="0">
              <a:solidFill>
                <a:srgbClr val="6817FF"/>
              </a:solidFill>
              <a:latin typeface="Arial" panose="020B0604020202020204" pitchFamily="34" charset="0"/>
              <a:ea typeface="黑体" panose="02010609060101010101" pitchFamily="49" charset="-122"/>
            </a:endParaRPr>
          </a:p>
        </p:txBody>
      </p:sp>
      <p:cxnSp>
        <p:nvCxnSpPr>
          <p:cNvPr id="22" name="Straight Arrow Connector 21"/>
          <p:cNvCxnSpPr/>
          <p:nvPr/>
        </p:nvCxnSpPr>
        <p:spPr bwMode="auto">
          <a:xfrm>
            <a:off x="7200900" y="4548071"/>
            <a:ext cx="326571" cy="162774"/>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41404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500"/>
                                        <p:tgtEl>
                                          <p:spTgt spid="440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939" y="1032164"/>
            <a:ext cx="8880702" cy="4617522"/>
          </a:xfrm>
          <a:prstGeom prst="rect">
            <a:avLst/>
          </a:prstGeom>
        </p:spPr>
      </p:pic>
      <p:sp>
        <p:nvSpPr>
          <p:cNvPr id="5" name="Rectangle 4"/>
          <p:cNvSpPr/>
          <p:nvPr/>
        </p:nvSpPr>
        <p:spPr>
          <a:xfrm>
            <a:off x="7558768" y="1352777"/>
            <a:ext cx="303439" cy="2361973"/>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latin typeface="微軟正黑體" panose="020B0604030504040204" pitchFamily="34" charset="-120"/>
              <a:ea typeface="微軟正黑體" panose="020B0604030504040204" pitchFamily="34" charset="-120"/>
            </a:endParaRPr>
          </a:p>
        </p:txBody>
      </p:sp>
      <p:sp>
        <p:nvSpPr>
          <p:cNvPr id="168964" name="TextBox 15"/>
          <p:cNvSpPr txBox="1">
            <a:spLocks noChangeArrowheads="1"/>
          </p:cNvSpPr>
          <p:nvPr/>
        </p:nvSpPr>
        <p:spPr bwMode="auto">
          <a:xfrm>
            <a:off x="3636963" y="51720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zh-TW" altLang="en-US">
              <a:latin typeface="微軟正黑體" panose="020B0604030504040204" pitchFamily="34" charset="-120"/>
              <a:ea typeface="微軟正黑體" panose="020B0604030504040204" pitchFamily="34" charset="-120"/>
            </a:endParaRPr>
          </a:p>
        </p:txBody>
      </p:sp>
      <p:sp>
        <p:nvSpPr>
          <p:cNvPr id="168969" name="TextBox 4"/>
          <p:cNvSpPr txBox="1">
            <a:spLocks noChangeArrowheads="1"/>
          </p:cNvSpPr>
          <p:nvPr/>
        </p:nvSpPr>
        <p:spPr bwMode="auto">
          <a:xfrm>
            <a:off x="5602770" y="2869933"/>
            <a:ext cx="1855315" cy="369332"/>
          </a:xfrm>
          <a:prstGeom prst="rect">
            <a:avLst/>
          </a:prstGeom>
          <a:solidFill>
            <a:srgbClr val="FFFFFF">
              <a:alpha val="69803"/>
            </a:srgbClr>
          </a:solidFill>
          <a:ln w="9525">
            <a:solidFill>
              <a:srgbClr val="6817FF"/>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rgbClr val="6817FF"/>
                </a:solidFill>
                <a:latin typeface="Arial" panose="020B0604020202020204" pitchFamily="34" charset="0"/>
                <a:ea typeface="黑体" panose="02010609060101010101" pitchFamily="49" charset="-122"/>
              </a:rPr>
              <a:t>这里表示相关度</a:t>
            </a:r>
            <a:endParaRPr lang="zh-TW" altLang="en-US" dirty="0">
              <a:solidFill>
                <a:srgbClr val="6817FF"/>
              </a:solidFill>
              <a:latin typeface="Arial" panose="020B0604020202020204" pitchFamily="34" charset="0"/>
              <a:ea typeface="黑体" panose="02010609060101010101" pitchFamily="49" charset="-122"/>
            </a:endParaRPr>
          </a:p>
        </p:txBody>
      </p:sp>
      <p:sp>
        <p:nvSpPr>
          <p:cNvPr id="17"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智能检索</a:t>
            </a:r>
            <a:endParaRPr lang="en-US" sz="3200" dirty="0">
              <a:latin typeface="Arial" panose="020B0604020202020204" pitchFamily="34" charset="0"/>
              <a:ea typeface="黑体" panose="02010609060101010101" pitchFamily="49" charset="-122"/>
            </a:endParaRPr>
          </a:p>
        </p:txBody>
      </p:sp>
      <p:sp>
        <p:nvSpPr>
          <p:cNvPr id="12" name="Title 5"/>
          <p:cNvSpPr txBox="1">
            <a:spLocks/>
          </p:cNvSpPr>
          <p:nvPr/>
        </p:nvSpPr>
        <p:spPr>
          <a:xfrm>
            <a:off x="1221733" y="5773532"/>
            <a:ext cx="5489310"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600" dirty="0">
                <a:latin typeface="Arial" panose="020B0604020202020204" pitchFamily="34" charset="0"/>
                <a:ea typeface="黑体" panose="02010609060101010101" pitchFamily="49" charset="-122"/>
              </a:rPr>
              <a:t>浏览完相关专利后，还可以去掉检索式中对于权利人的限制，这样就可以看到这个技术点上，还有哪些其他权利人</a:t>
            </a:r>
            <a:endParaRPr lang="en-US" sz="16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0982516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Box 2"/>
          <p:cNvSpPr txBox="1">
            <a:spLocks noChangeArrowheads="1"/>
          </p:cNvSpPr>
          <p:nvPr/>
        </p:nvSpPr>
        <p:spPr bwMode="auto">
          <a:xfrm>
            <a:off x="2034093" y="2843214"/>
            <a:ext cx="5115503" cy="4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zh-CN" altLang="en-US" sz="2000" dirty="0">
                <a:latin typeface="Arial" panose="020B0604020202020204" pitchFamily="34" charset="0"/>
                <a:ea typeface="黑体" panose="02010609060101010101" pitchFamily="49" charset="-122"/>
              </a:rPr>
              <a:t>帮助您迅速找到相关度最高的前</a:t>
            </a:r>
            <a:r>
              <a:rPr lang="en-US" altLang="zh-TW" sz="2000" dirty="0">
                <a:latin typeface="Arial" panose="020B0604020202020204" pitchFamily="34" charset="0"/>
                <a:ea typeface="黑体" panose="02010609060101010101" pitchFamily="49" charset="-122"/>
              </a:rPr>
              <a:t>1000</a:t>
            </a:r>
            <a:r>
              <a:rPr lang="zh-TW" altLang="en-US" sz="2000" dirty="0">
                <a:latin typeface="Arial" panose="020B0604020202020204" pitchFamily="34" charset="0"/>
                <a:ea typeface="黑体" panose="02010609060101010101" pitchFamily="49" charset="-122"/>
              </a:rPr>
              <a:t>件專利</a:t>
            </a:r>
            <a:endParaRPr lang="en-US" altLang="zh-TW" sz="2000" dirty="0">
              <a:latin typeface="Arial" panose="020B0604020202020204" pitchFamily="34" charset="0"/>
              <a:ea typeface="黑体" panose="02010609060101010101" pitchFamily="49" charset="-122"/>
            </a:endParaRPr>
          </a:p>
        </p:txBody>
      </p:sp>
      <p:pic>
        <p:nvPicPr>
          <p:cNvPr id="1710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2263" y="1236663"/>
            <a:ext cx="15811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0726" y="1447800"/>
            <a:ext cx="9890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425701"/>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9625" y="1809751"/>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7725" y="2192339"/>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6025" y="1928814"/>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2566989"/>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75475" y="1354139"/>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9"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7913" y="1292226"/>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25463" y="4113213"/>
            <a:ext cx="8132762" cy="1569660"/>
          </a:xfrm>
          <a:prstGeom prst="rect">
            <a:avLst/>
          </a:prstGeom>
        </p:spPr>
        <p:txBody>
          <a:bodyPr>
            <a:spAutoFit/>
          </a:bodyPr>
          <a:lstStyle/>
          <a:p>
            <a:pPr>
              <a:lnSpc>
                <a:spcPct val="150000"/>
              </a:lnSpc>
              <a:defRPr/>
            </a:pPr>
            <a:r>
              <a:rPr lang="zh-CN" altLang="en-US" sz="1600" dirty="0">
                <a:solidFill>
                  <a:schemeClr val="tx1">
                    <a:lumMod val="50000"/>
                    <a:lumOff val="50000"/>
                  </a:schemeClr>
                </a:solidFill>
                <a:latin typeface="Arial" panose="020B0604020202020204" pitchFamily="34" charset="0"/>
                <a:ea typeface="黑体" panose="02010609060101010101" pitchFamily="49" charset="-122"/>
              </a:rPr>
              <a:t>备注</a:t>
            </a:r>
            <a:r>
              <a:rPr lang="en-US" altLang="zh-TW" sz="1600" dirty="0">
                <a:solidFill>
                  <a:schemeClr val="tx1">
                    <a:lumMod val="50000"/>
                    <a:lumOff val="50000"/>
                  </a:schemeClr>
                </a:solidFill>
                <a:latin typeface="Arial" panose="020B0604020202020204" pitchFamily="34" charset="0"/>
                <a:ea typeface="黑体" panose="02010609060101010101" pitchFamily="49" charset="-122"/>
              </a:rPr>
              <a:t>:</a:t>
            </a:r>
            <a:r>
              <a:rPr lang="zh-TW" altLang="en-US" sz="1600" dirty="0">
                <a:solidFill>
                  <a:schemeClr val="tx1">
                    <a:lumMod val="50000"/>
                    <a:lumOff val="50000"/>
                  </a:schemeClr>
                </a:solidFill>
                <a:latin typeface="Arial" panose="020B0604020202020204" pitchFamily="34" charset="0"/>
                <a:ea typeface="黑体" panose="02010609060101010101" pitchFamily="49" charset="-122"/>
              </a:rPr>
              <a:t> </a:t>
            </a:r>
            <a:r>
              <a:rPr lang="zh-CN" altLang="en-US" sz="1600" dirty="0">
                <a:solidFill>
                  <a:schemeClr val="tx1">
                    <a:lumMod val="50000"/>
                    <a:lumOff val="50000"/>
                  </a:schemeClr>
                </a:solidFill>
                <a:latin typeface="Arial" panose="020B0604020202020204" pitchFamily="34" charset="0"/>
                <a:ea typeface="黑体" panose="02010609060101010101" pitchFamily="49" charset="-122"/>
              </a:rPr>
              <a:t>智能检索更适合用于迅速找到相关目标的场景</a:t>
            </a:r>
            <a:r>
              <a:rPr lang="zh-TW" altLang="en-US" sz="1600" dirty="0">
                <a:solidFill>
                  <a:schemeClr val="tx1">
                    <a:lumMod val="50000"/>
                    <a:lumOff val="50000"/>
                  </a:schemeClr>
                </a:solidFill>
                <a:latin typeface="Arial" panose="020B0604020202020204" pitchFamily="34" charset="0"/>
                <a:ea typeface="黑体" panose="02010609060101010101" pitchFamily="49" charset="-122"/>
              </a:rPr>
              <a:t>，</a:t>
            </a:r>
            <a:r>
              <a:rPr lang="zh-CN" altLang="en-US" sz="1600" dirty="0">
                <a:solidFill>
                  <a:schemeClr val="tx1">
                    <a:lumMod val="50000"/>
                    <a:lumOff val="50000"/>
                  </a:schemeClr>
                </a:solidFill>
                <a:latin typeface="Arial" panose="020B0604020202020204" pitchFamily="34" charset="0"/>
                <a:ea typeface="黑体" panose="02010609060101010101" pitchFamily="49" charset="-122"/>
              </a:rPr>
              <a:t>例如可以作为发明评审中的查新手段，或者也可以作为快速了解某一技术描述是否存在相关专利保护，还可以用于快速查找相关专利的线索。</a:t>
            </a:r>
            <a:endParaRPr lang="en-US" altLang="zh-CN" sz="1600" dirty="0">
              <a:solidFill>
                <a:schemeClr val="tx1">
                  <a:lumMod val="50000"/>
                  <a:lumOff val="50000"/>
                </a:schemeClr>
              </a:solidFill>
              <a:latin typeface="Arial" panose="020B0604020202020204" pitchFamily="34" charset="0"/>
              <a:ea typeface="黑体" panose="02010609060101010101" pitchFamily="49" charset="-122"/>
            </a:endParaRPr>
          </a:p>
          <a:p>
            <a:pPr>
              <a:lnSpc>
                <a:spcPct val="150000"/>
              </a:lnSpc>
              <a:defRPr/>
            </a:pPr>
            <a:r>
              <a:rPr lang="zh-CN" altLang="en-US" sz="1600" dirty="0">
                <a:solidFill>
                  <a:schemeClr val="tx1">
                    <a:lumMod val="50000"/>
                    <a:lumOff val="50000"/>
                  </a:schemeClr>
                </a:solidFill>
                <a:latin typeface="Arial" panose="020B0604020202020204" pitchFamily="34" charset="0"/>
                <a:ea typeface="黑体" panose="02010609060101010101" pitchFamily="49" charset="-122"/>
              </a:rPr>
              <a:t>若希望检索全面并且特别精准，推荐采用通常的表单检索或专家检索。</a:t>
            </a:r>
            <a:endParaRPr lang="en-US" altLang="zh-TW" sz="1600" dirty="0">
              <a:solidFill>
                <a:schemeClr val="tx1">
                  <a:lumMod val="50000"/>
                  <a:lumOff val="50000"/>
                </a:schemeClr>
              </a:solidFill>
              <a:latin typeface="Arial" panose="020B0604020202020204" pitchFamily="34" charset="0"/>
              <a:ea typeface="黑体" panose="02010609060101010101" pitchFamily="49" charset="-122"/>
            </a:endParaRPr>
          </a:p>
        </p:txBody>
      </p:sp>
      <p:sp>
        <p:nvSpPr>
          <p:cNvPr id="17" name="Title 5"/>
          <p:cNvSpPr>
            <a:spLocks noGrp="1"/>
          </p:cNvSpPr>
          <p:nvPr>
            <p:ph type="title"/>
          </p:nvPr>
        </p:nvSpPr>
        <p:spPr>
          <a:xfrm>
            <a:off x="342000" y="509007"/>
            <a:ext cx="2599380" cy="399311"/>
          </a:xfrm>
        </p:spPr>
        <p:txBody>
          <a:bodyPr/>
          <a:lstStyle/>
          <a:p>
            <a:pPr lvl="0"/>
            <a:r>
              <a:rPr lang="zh-CN" altLang="en-US" sz="3200" dirty="0">
                <a:latin typeface="Arial" panose="020B0604020202020204" pitchFamily="34" charset="0"/>
                <a:ea typeface="黑体" panose="02010609060101010101" pitchFamily="49" charset="-122"/>
              </a:rPr>
              <a:t>智能检索</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63483246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nchor="ctr"/>
          <a:lstStyle/>
          <a:p>
            <a:pPr algn="ctr"/>
            <a:r>
              <a:rPr lang="zh-CN" altLang="en-US" b="1" dirty="0">
                <a:solidFill>
                  <a:srgbClr val="1AC604"/>
                </a:solidFill>
                <a:latin typeface="黑体" panose="02010609060101010101" pitchFamily="49" charset="-122"/>
                <a:ea typeface="黑体" panose="02010609060101010101" pitchFamily="49" charset="-122"/>
                <a:cs typeface="ＭＳ Ｐゴシック" pitchFamily="-65" charset="-128"/>
              </a:rPr>
              <a:t>查看检索结果</a:t>
            </a:r>
            <a:endParaRPr lang="en-US" altLang="zh-TW" b="1" dirty="0">
              <a:solidFill>
                <a:srgbClr val="1AC604"/>
              </a:solidFill>
              <a:latin typeface="黑体" panose="02010609060101010101" pitchFamily="49" charset="-122"/>
              <a:ea typeface="黑体" panose="02010609060101010101" pitchFamily="49" charset="-122"/>
              <a:cs typeface="ＭＳ Ｐゴシック" pitchFamily="-65" charset="-128"/>
            </a:endParaRPr>
          </a:p>
          <a:p>
            <a:pPr algn="ctr"/>
            <a:endParaRPr lang="en-US" b="1" dirty="0">
              <a:solidFill>
                <a:srgbClr val="1AC604"/>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784498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1417" y="1639747"/>
            <a:ext cx="8464712" cy="1678348"/>
          </a:xfrm>
          <a:prstGeom prst="rect">
            <a:avLst/>
          </a:prstGeom>
          <a:ln>
            <a:noFill/>
          </a:ln>
          <a:effectLst>
            <a:outerShdw blurRad="292100" dist="139700" dir="2700000" algn="tl" rotWithShape="0">
              <a:srgbClr val="333333">
                <a:alpha val="65000"/>
              </a:srgbClr>
            </a:outerShdw>
          </a:effectLst>
        </p:spPr>
      </p:pic>
      <p:sp>
        <p:nvSpPr>
          <p:cNvPr id="27" name="Rectangle 26"/>
          <p:cNvSpPr/>
          <p:nvPr/>
        </p:nvSpPr>
        <p:spPr bwMode="auto">
          <a:xfrm>
            <a:off x="412257" y="1533778"/>
            <a:ext cx="1589071" cy="59387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检索得到的全部记录的数量</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28" name="Rectangle 27"/>
          <p:cNvSpPr/>
          <p:nvPr/>
        </p:nvSpPr>
        <p:spPr>
          <a:xfrm>
            <a:off x="429570" y="2217266"/>
            <a:ext cx="1015637" cy="28023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9" name="Rectangle 28"/>
          <p:cNvSpPr/>
          <p:nvPr/>
        </p:nvSpPr>
        <p:spPr bwMode="auto">
          <a:xfrm>
            <a:off x="3959679" y="1533778"/>
            <a:ext cx="2778232" cy="59037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全部记录按照</a:t>
            </a:r>
            <a:r>
              <a:rPr lang="en-US" altLang="zh-CN"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DWPI</a:t>
            </a: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家族聚合后的数量</a:t>
            </a:r>
            <a:endParaRPr lang="en-US" altLang="zh-TW"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30" name="Rectangle 29"/>
          <p:cNvSpPr/>
          <p:nvPr/>
        </p:nvSpPr>
        <p:spPr>
          <a:xfrm>
            <a:off x="4534209" y="2198688"/>
            <a:ext cx="1688791" cy="28023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2" name="Rectangle 31"/>
          <p:cNvSpPr/>
          <p:nvPr/>
        </p:nvSpPr>
        <p:spPr bwMode="auto">
          <a:xfrm>
            <a:off x="6896588" y="1759789"/>
            <a:ext cx="2247411" cy="36786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您选择的记录的数量</a:t>
            </a:r>
            <a:endParaRPr lang="en-US" altLang="zh-TW"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33" name="Rectangle 32"/>
          <p:cNvSpPr/>
          <p:nvPr/>
        </p:nvSpPr>
        <p:spPr>
          <a:xfrm>
            <a:off x="6341647" y="2194268"/>
            <a:ext cx="1735553" cy="28023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6" name="Rectangle 35"/>
          <p:cNvSpPr/>
          <p:nvPr/>
        </p:nvSpPr>
        <p:spPr>
          <a:xfrm>
            <a:off x="429570" y="3007896"/>
            <a:ext cx="1009893" cy="41616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7" name="Rectangle 36"/>
          <p:cNvSpPr/>
          <p:nvPr/>
        </p:nvSpPr>
        <p:spPr bwMode="auto">
          <a:xfrm>
            <a:off x="429570" y="3544945"/>
            <a:ext cx="2460279" cy="100915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若选择按照专利家族折叠检索结果，这里可以对家族成员展开显示</a:t>
            </a:r>
            <a:endParaRPr lang="en-US" altLang="zh-TW"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18" name="Rectangle 17"/>
          <p:cNvSpPr/>
          <p:nvPr/>
        </p:nvSpPr>
        <p:spPr>
          <a:xfrm>
            <a:off x="3959679" y="3853590"/>
            <a:ext cx="3674013" cy="2174422"/>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latin typeface="Arial" panose="020B0604020202020204" pitchFamily="34" charset="0"/>
                <a:ea typeface="黑体" panose="02010609060101010101" pitchFamily="49" charset="-122"/>
              </a:rPr>
              <a:t>温馨提示</a:t>
            </a:r>
            <a:endParaRPr lang="en-US" altLang="zh-TW" b="1" dirty="0">
              <a:latin typeface="Arial" panose="020B0604020202020204" pitchFamily="34" charset="0"/>
              <a:ea typeface="黑体" panose="02010609060101010101" pitchFamily="49" charset="-122"/>
            </a:endParaRPr>
          </a:p>
          <a:p>
            <a:r>
              <a:rPr lang="zh-CN" altLang="en-US" dirty="0">
                <a:latin typeface="Arial" panose="020B0604020202020204" pitchFamily="34" charset="0"/>
                <a:ea typeface="黑体" panose="02010609060101010101" pitchFamily="49" charset="-122"/>
              </a:rPr>
              <a:t>检索结果的单词显示具有最高限制（一百万个记录），但是检索结果并不受限。</a:t>
            </a:r>
            <a:endParaRPr lang="en-US" altLang="zh-CN" dirty="0">
              <a:latin typeface="Arial" panose="020B0604020202020204" pitchFamily="34" charset="0"/>
              <a:ea typeface="黑体" panose="02010609060101010101" pitchFamily="49" charset="-122"/>
            </a:endParaRPr>
          </a:p>
          <a:p>
            <a:r>
              <a:rPr lang="zh-CN" altLang="en-US" dirty="0">
                <a:latin typeface="Arial" panose="020B0604020202020204" pitchFamily="34" charset="0"/>
                <a:ea typeface="黑体" panose="02010609060101010101" pitchFamily="49" charset="-122"/>
              </a:rPr>
              <a:t>如果需要显示超过一百万个记录，需要通过切分时间段或者划分地域等手段进行显示。</a:t>
            </a:r>
            <a:endParaRPr lang="zh-TW" altLang="en-US" dirty="0">
              <a:latin typeface="Arial" panose="020B0604020202020204" pitchFamily="34" charset="0"/>
              <a:ea typeface="黑体" panose="02010609060101010101" pitchFamily="49" charset="-122"/>
            </a:endParaRPr>
          </a:p>
        </p:txBody>
      </p:sp>
      <p:sp>
        <p:nvSpPr>
          <p:cNvPr id="16" name="Title 5"/>
          <p:cNvSpPr>
            <a:spLocks noGrp="1"/>
          </p:cNvSpPr>
          <p:nvPr>
            <p:ph type="title"/>
          </p:nvPr>
        </p:nvSpPr>
        <p:spPr>
          <a:xfrm>
            <a:off x="341999" y="509007"/>
            <a:ext cx="3299271" cy="399311"/>
          </a:xfrm>
        </p:spPr>
        <p:txBody>
          <a:bodyPr/>
          <a:lstStyle/>
          <a:p>
            <a:pPr lvl="0"/>
            <a:r>
              <a:rPr lang="zh-CN" altLang="en-US" sz="3200" dirty="0">
                <a:latin typeface="Arial" panose="020B0604020202020204" pitchFamily="34" charset="0"/>
                <a:ea typeface="黑体" panose="02010609060101010101" pitchFamily="49" charset="-122"/>
              </a:rPr>
              <a:t>检索结果数量显示</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2319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nchor="ctr"/>
          <a:lstStyle/>
          <a:p>
            <a:pPr algn="ctr"/>
            <a:r>
              <a:rPr lang="en-US" altLang="zh-CN" b="1" dirty="0">
                <a:solidFill>
                  <a:srgbClr val="1AC604"/>
                </a:solidFill>
                <a:latin typeface="Microsoft JhengHei" pitchFamily="34" charset="-120"/>
                <a:ea typeface="Microsoft JhengHei" pitchFamily="34" charset="-120"/>
              </a:rPr>
              <a:t>Derwent Innovation</a:t>
            </a:r>
          </a:p>
          <a:p>
            <a:pPr algn="ctr"/>
            <a:r>
              <a:rPr lang="zh-CN" altLang="en-US" b="1" dirty="0">
                <a:solidFill>
                  <a:srgbClr val="1AC604"/>
                </a:solidFill>
                <a:latin typeface="黑体" panose="02010609060101010101" pitchFamily="49" charset="-122"/>
                <a:ea typeface="黑体" panose="02010609060101010101" pitchFamily="49" charset="-122"/>
              </a:rPr>
              <a:t>检索概述</a:t>
            </a:r>
            <a:endParaRPr lang="en-US" b="1" dirty="0">
              <a:solidFill>
                <a:srgbClr val="1AC604"/>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584528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143520" y="1808588"/>
            <a:ext cx="8820000" cy="375134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2192" y="2660105"/>
            <a:ext cx="2300305" cy="27885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2" name="Rectangle 21"/>
          <p:cNvSpPr/>
          <p:nvPr/>
        </p:nvSpPr>
        <p:spPr bwMode="auto">
          <a:xfrm>
            <a:off x="7094765" y="1464875"/>
            <a:ext cx="1820636" cy="32371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切换到文本筛选</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24" name="Rectangle 23"/>
          <p:cNvSpPr/>
          <p:nvPr/>
        </p:nvSpPr>
        <p:spPr bwMode="auto">
          <a:xfrm>
            <a:off x="280088" y="2938962"/>
            <a:ext cx="1557338" cy="851517"/>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点击下拉按钮可以切换不同的筛选项</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25" name="Rectangle 24"/>
          <p:cNvSpPr/>
          <p:nvPr/>
        </p:nvSpPr>
        <p:spPr bwMode="auto">
          <a:xfrm>
            <a:off x="5526530" y="3215506"/>
            <a:ext cx="1568234" cy="968305"/>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可以清楚地看到每个对象后面的统计数据</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28" name="Rectangle 27"/>
          <p:cNvSpPr/>
          <p:nvPr/>
        </p:nvSpPr>
        <p:spPr>
          <a:xfrm>
            <a:off x="4647440" y="2895615"/>
            <a:ext cx="773058" cy="75050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5" name="Title 5"/>
          <p:cNvSpPr>
            <a:spLocks noGrp="1"/>
          </p:cNvSpPr>
          <p:nvPr>
            <p:ph type="title"/>
          </p:nvPr>
        </p:nvSpPr>
        <p:spPr>
          <a:xfrm>
            <a:off x="341999" y="509007"/>
            <a:ext cx="3299271" cy="399311"/>
          </a:xfrm>
        </p:spPr>
        <p:txBody>
          <a:bodyPr/>
          <a:lstStyle/>
          <a:p>
            <a:pPr lvl="0"/>
            <a:r>
              <a:rPr lang="zh-CN" altLang="en-US" sz="3200" dirty="0">
                <a:latin typeface="Arial" panose="020B0604020202020204" pitchFamily="34" charset="0"/>
                <a:ea typeface="黑体" panose="02010609060101010101" pitchFamily="49" charset="-122"/>
              </a:rPr>
              <a:t>检索结果的筛选</a:t>
            </a:r>
            <a:endParaRPr lang="en-US" sz="3200" dirty="0">
              <a:latin typeface="Arial" panose="020B0604020202020204" pitchFamily="34" charset="0"/>
              <a:ea typeface="黑体" panose="02010609060101010101" pitchFamily="49" charset="-122"/>
            </a:endParaRPr>
          </a:p>
        </p:txBody>
      </p:sp>
      <p:pic>
        <p:nvPicPr>
          <p:cNvPr id="3" name="Picture 2">
            <a:extLst>
              <a:ext uri="{FF2B5EF4-FFF2-40B4-BE49-F238E27FC236}">
                <a16:creationId xmlns:a16="http://schemas.microsoft.com/office/drawing/2014/main" xmlns="" id="{13EA9DB1-1009-4879-AAB9-556BA467F753}"/>
              </a:ext>
            </a:extLst>
          </p:cNvPr>
          <p:cNvPicPr>
            <a:picLocks noChangeAspect="1"/>
          </p:cNvPicPr>
          <p:nvPr/>
        </p:nvPicPr>
        <p:blipFill>
          <a:blip r:embed="rId3"/>
          <a:stretch>
            <a:fillRect/>
          </a:stretch>
        </p:blipFill>
        <p:spPr>
          <a:xfrm>
            <a:off x="6441463" y="1839208"/>
            <a:ext cx="1067167" cy="820897"/>
          </a:xfrm>
          <a:prstGeom prst="rect">
            <a:avLst/>
          </a:prstGeom>
          <a:ln>
            <a:solidFill>
              <a:schemeClr val="tx1"/>
            </a:solidFill>
          </a:ln>
        </p:spPr>
      </p:pic>
      <p:pic>
        <p:nvPicPr>
          <p:cNvPr id="2" name="Picture 1">
            <a:extLst>
              <a:ext uri="{FF2B5EF4-FFF2-40B4-BE49-F238E27FC236}">
                <a16:creationId xmlns:a16="http://schemas.microsoft.com/office/drawing/2014/main" xmlns="" id="{849E4E46-3846-4E87-9C7A-9C7B38D34A92}"/>
              </a:ext>
            </a:extLst>
          </p:cNvPr>
          <p:cNvPicPr>
            <a:picLocks noChangeAspect="1"/>
          </p:cNvPicPr>
          <p:nvPr/>
        </p:nvPicPr>
        <p:blipFill>
          <a:blip r:embed="rId4"/>
          <a:stretch>
            <a:fillRect/>
          </a:stretch>
        </p:blipFill>
        <p:spPr>
          <a:xfrm>
            <a:off x="7639278" y="2006649"/>
            <a:ext cx="1324242" cy="230560"/>
          </a:xfrm>
          <a:prstGeom prst="rect">
            <a:avLst/>
          </a:prstGeom>
        </p:spPr>
      </p:pic>
      <p:sp>
        <p:nvSpPr>
          <p:cNvPr id="23" name="Rectangle 22"/>
          <p:cNvSpPr/>
          <p:nvPr/>
        </p:nvSpPr>
        <p:spPr>
          <a:xfrm>
            <a:off x="7639278" y="1940238"/>
            <a:ext cx="319498" cy="36338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18957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4837" y="1223962"/>
            <a:ext cx="7934325" cy="4410075"/>
          </a:xfrm>
          <a:prstGeom prst="rect">
            <a:avLst/>
          </a:prstGeom>
        </p:spPr>
      </p:pic>
      <p:sp>
        <p:nvSpPr>
          <p:cNvPr id="8" name="Rectangle 7"/>
          <p:cNvSpPr/>
          <p:nvPr/>
        </p:nvSpPr>
        <p:spPr>
          <a:xfrm>
            <a:off x="7652060" y="1233062"/>
            <a:ext cx="319498" cy="36338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pic>
        <p:nvPicPr>
          <p:cNvPr id="11" name="Picture 10"/>
          <p:cNvPicPr>
            <a:picLocks noChangeAspect="1"/>
          </p:cNvPicPr>
          <p:nvPr/>
        </p:nvPicPr>
        <p:blipFill>
          <a:blip r:embed="rId3"/>
          <a:stretch>
            <a:fillRect/>
          </a:stretch>
        </p:blipFill>
        <p:spPr>
          <a:xfrm>
            <a:off x="6656658" y="1268412"/>
            <a:ext cx="781050" cy="801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5" descr="C:\Users\u0032371\AppData\Local\Temp\SNAGHTML974f0ed9.PNG"/>
          <p:cNvPicPr>
            <a:picLocks noChangeAspect="1" noChangeArrowheads="1"/>
          </p:cNvPicPr>
          <p:nvPr/>
        </p:nvPicPr>
        <p:blipFill rotWithShape="1">
          <a:blip r:embed="rId4">
            <a:extLst>
              <a:ext uri="{28A0092B-C50C-407E-A947-70E740481C1C}">
                <a14:useLocalDpi xmlns:a14="http://schemas.microsoft.com/office/drawing/2010/main" val="0"/>
              </a:ext>
            </a:extLst>
          </a:blip>
          <a:srcRect l="2281" t="29099" r="55605" b="18194"/>
          <a:stretch/>
        </p:blipFill>
        <p:spPr bwMode="auto">
          <a:xfrm>
            <a:off x="2679884" y="3346931"/>
            <a:ext cx="2849651" cy="265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341999" y="4863440"/>
            <a:ext cx="2624951" cy="115952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图表中的对象可以进行拖拽，当被拖拽对象覆盖到其他对象时，释放被拖拽对象会将两者合并</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12" name="Title 5"/>
          <p:cNvSpPr>
            <a:spLocks noGrp="1"/>
          </p:cNvSpPr>
          <p:nvPr>
            <p:ph type="title"/>
          </p:nvPr>
        </p:nvSpPr>
        <p:spPr>
          <a:xfrm>
            <a:off x="341999" y="509007"/>
            <a:ext cx="3299271" cy="399311"/>
          </a:xfrm>
        </p:spPr>
        <p:txBody>
          <a:bodyPr/>
          <a:lstStyle/>
          <a:p>
            <a:pPr lvl="0"/>
            <a:r>
              <a:rPr lang="zh-CN" altLang="en-US" sz="3200" dirty="0">
                <a:latin typeface="Arial" panose="020B0604020202020204" pitchFamily="34" charset="0"/>
                <a:ea typeface="黑体" panose="02010609060101010101" pitchFamily="49" charset="-122"/>
              </a:rPr>
              <a:t>检索结果的筛选</a:t>
            </a:r>
            <a:endParaRPr lang="en-US" sz="3200" dirty="0">
              <a:latin typeface="Arial" panose="020B0604020202020204" pitchFamily="34" charset="0"/>
              <a:ea typeface="黑体" panose="02010609060101010101" pitchFamily="49" charset="-122"/>
            </a:endParaRPr>
          </a:p>
        </p:txBody>
      </p:sp>
      <p:sp>
        <p:nvSpPr>
          <p:cNvPr id="14" name="Rectangle 13"/>
          <p:cNvSpPr/>
          <p:nvPr/>
        </p:nvSpPr>
        <p:spPr bwMode="auto">
          <a:xfrm>
            <a:off x="6656659" y="836888"/>
            <a:ext cx="1882504" cy="32371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切换到图表筛选</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9" name="Rectangle 8"/>
          <p:cNvSpPr/>
          <p:nvPr/>
        </p:nvSpPr>
        <p:spPr>
          <a:xfrm>
            <a:off x="7971557" y="4675669"/>
            <a:ext cx="567605" cy="36338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6" name="Rectangle 15"/>
          <p:cNvSpPr/>
          <p:nvPr/>
        </p:nvSpPr>
        <p:spPr bwMode="auto">
          <a:xfrm>
            <a:off x="5840459" y="2784021"/>
            <a:ext cx="3009627" cy="1733826"/>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在不同的图表中，可以选中不同的对象（例如在权利人中选择某一权利人并在国家中选择某一国家），然后点击</a:t>
            </a:r>
            <a:r>
              <a:rPr lang="en-US" altLang="zh-CN"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Filter Results</a:t>
            </a: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就将对应图表中未选中的项目过滤掉</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19022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101" y="1332515"/>
            <a:ext cx="8964486" cy="4543491"/>
          </a:xfrm>
          <a:prstGeom prst="rect">
            <a:avLst/>
          </a:prstGeom>
        </p:spPr>
      </p:pic>
      <p:sp>
        <p:nvSpPr>
          <p:cNvPr id="16" name="Rectangle 15"/>
          <p:cNvSpPr/>
          <p:nvPr/>
        </p:nvSpPr>
        <p:spPr>
          <a:xfrm>
            <a:off x="1900388" y="1559973"/>
            <a:ext cx="7148752" cy="22333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7" name="Rectangle 16"/>
          <p:cNvSpPr/>
          <p:nvPr/>
        </p:nvSpPr>
        <p:spPr bwMode="auto">
          <a:xfrm>
            <a:off x="3418046" y="1808496"/>
            <a:ext cx="2056718" cy="59729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可以在</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My account</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中设置显示字段</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8" name="Rectangle 17"/>
          <p:cNvSpPr/>
          <p:nvPr/>
        </p:nvSpPr>
        <p:spPr bwMode="auto">
          <a:xfrm>
            <a:off x="3972781" y="3673817"/>
            <a:ext cx="2505657" cy="61589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如果设置了高亮显示，则关键词会被高亮显示</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3" name="Rectangle 22"/>
          <p:cNvSpPr/>
          <p:nvPr/>
        </p:nvSpPr>
        <p:spPr>
          <a:xfrm>
            <a:off x="1713126" y="3810417"/>
            <a:ext cx="790832" cy="22333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4" name="Rectangle 23"/>
          <p:cNvSpPr/>
          <p:nvPr/>
        </p:nvSpPr>
        <p:spPr bwMode="auto">
          <a:xfrm>
            <a:off x="315070" y="2781897"/>
            <a:ext cx="1806728" cy="936807"/>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点击公开号会进入该专利的快速浏览界面</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6" name="Rectangle 25"/>
          <p:cNvSpPr/>
          <p:nvPr/>
        </p:nvSpPr>
        <p:spPr>
          <a:xfrm>
            <a:off x="120101" y="4050985"/>
            <a:ext cx="337099" cy="22333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8" name="Rectangle 27"/>
          <p:cNvSpPr/>
          <p:nvPr/>
        </p:nvSpPr>
        <p:spPr bwMode="auto">
          <a:xfrm>
            <a:off x="141143" y="4412945"/>
            <a:ext cx="1571983" cy="84330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点击按钮可以查看专利的原始</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PDF</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文档</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Title 5"/>
          <p:cNvSpPr>
            <a:spLocks noGrp="1"/>
          </p:cNvSpPr>
          <p:nvPr>
            <p:ph type="title"/>
          </p:nvPr>
        </p:nvSpPr>
        <p:spPr>
          <a:xfrm>
            <a:off x="341999" y="509007"/>
            <a:ext cx="3299271" cy="399311"/>
          </a:xfrm>
        </p:spPr>
        <p:txBody>
          <a:bodyPr/>
          <a:lstStyle/>
          <a:p>
            <a:pPr lvl="0"/>
            <a:r>
              <a:rPr lang="zh-CN" altLang="en-US" sz="3200" dirty="0">
                <a:latin typeface="Arial" panose="020B0604020202020204" pitchFamily="34" charset="0"/>
                <a:ea typeface="黑体" panose="02010609060101010101" pitchFamily="49" charset="-122"/>
              </a:rPr>
              <a:t>检索结果列表</a:t>
            </a:r>
            <a:endParaRPr lang="en-US" sz="3200" dirty="0">
              <a:latin typeface="Arial" panose="020B0604020202020204" pitchFamily="34" charset="0"/>
              <a:ea typeface="黑体" panose="02010609060101010101" pitchFamily="49" charset="-122"/>
            </a:endParaRPr>
          </a:p>
        </p:txBody>
      </p:sp>
      <p:pic>
        <p:nvPicPr>
          <p:cNvPr id="4" name="Picture 3"/>
          <p:cNvPicPr>
            <a:picLocks noChangeAspect="1"/>
          </p:cNvPicPr>
          <p:nvPr/>
        </p:nvPicPr>
        <p:blipFill>
          <a:blip r:embed="rId3"/>
          <a:stretch>
            <a:fillRect/>
          </a:stretch>
        </p:blipFill>
        <p:spPr>
          <a:xfrm>
            <a:off x="4641011" y="212281"/>
            <a:ext cx="2023343" cy="1197203"/>
          </a:xfrm>
          <a:prstGeom prst="rect">
            <a:avLst/>
          </a:prstGeom>
        </p:spPr>
      </p:pic>
      <p:sp>
        <p:nvSpPr>
          <p:cNvPr id="19" name="Rectangle 18"/>
          <p:cNvSpPr/>
          <p:nvPr/>
        </p:nvSpPr>
        <p:spPr>
          <a:xfrm>
            <a:off x="6150335" y="458413"/>
            <a:ext cx="422993" cy="31571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0" name="Rectangle 19"/>
          <p:cNvSpPr/>
          <p:nvPr/>
        </p:nvSpPr>
        <p:spPr bwMode="auto">
          <a:xfrm>
            <a:off x="6664354" y="290209"/>
            <a:ext cx="2056718" cy="119452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可以点击这个按钮进入</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Display &amp; Sort Options</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进行显示字段的设置</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3781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6"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0771" y="1000193"/>
            <a:ext cx="8859328" cy="4994810"/>
          </a:xfrm>
          <a:prstGeom prst="rect">
            <a:avLst/>
          </a:prstGeom>
        </p:spPr>
      </p:pic>
      <p:sp>
        <p:nvSpPr>
          <p:cNvPr id="6" name="TextBox 5"/>
          <p:cNvSpPr txBox="1"/>
          <p:nvPr/>
        </p:nvSpPr>
        <p:spPr>
          <a:xfrm>
            <a:off x="1892757" y="1596430"/>
            <a:ext cx="1338828" cy="36933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eaLnBrk="0" hangingPunct="0">
              <a:spcBef>
                <a:spcPts val="600"/>
              </a:spcBef>
              <a:buClr>
                <a:srgbClr val="FF8000"/>
              </a:buClr>
              <a:defRPr>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defRPr>
            </a:lvl1pPr>
          </a:lstStyle>
          <a:p>
            <a:r>
              <a:rPr lang="en-US" altLang="zh-TW" dirty="0">
                <a:latin typeface="Arial" panose="020B0604020202020204" pitchFamily="34" charset="0"/>
              </a:rPr>
              <a:t>DWPI</a:t>
            </a:r>
            <a:r>
              <a:rPr lang="zh-TW" altLang="en-US" dirty="0">
                <a:latin typeface="Arial" panose="020B0604020202020204" pitchFamily="34" charset="0"/>
              </a:rPr>
              <a:t> </a:t>
            </a:r>
            <a:r>
              <a:rPr lang="zh-CN" altLang="en-US" dirty="0">
                <a:latin typeface="Arial" panose="020B0604020202020204" pitchFamily="34" charset="0"/>
              </a:rPr>
              <a:t>标题</a:t>
            </a:r>
            <a:endParaRPr lang="en-US" dirty="0">
              <a:latin typeface="Arial" panose="020B0604020202020204" pitchFamily="34" charset="0"/>
            </a:endParaRPr>
          </a:p>
        </p:txBody>
      </p:sp>
      <p:sp>
        <p:nvSpPr>
          <p:cNvPr id="7" name="TextBox 6"/>
          <p:cNvSpPr txBox="1"/>
          <p:nvPr/>
        </p:nvSpPr>
        <p:spPr>
          <a:xfrm>
            <a:off x="2013527" y="2223949"/>
            <a:ext cx="1685141" cy="36933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eaLnBrk="0" hangingPunct="0">
              <a:spcBef>
                <a:spcPts val="600"/>
              </a:spcBef>
              <a:buClr>
                <a:srgbClr val="FF8000"/>
              </a:buClr>
              <a:defRPr>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defRPr>
            </a:lvl1pPr>
          </a:lstStyle>
          <a:p>
            <a:r>
              <a:rPr lang="en-US" altLang="zh-TW" dirty="0">
                <a:latin typeface="Arial" panose="020B0604020202020204" pitchFamily="34" charset="0"/>
              </a:rPr>
              <a:t>DWPI</a:t>
            </a:r>
            <a:r>
              <a:rPr lang="zh-TW" altLang="en-US" dirty="0">
                <a:latin typeface="Arial" panose="020B0604020202020204" pitchFamily="34" charset="0"/>
              </a:rPr>
              <a:t> </a:t>
            </a:r>
            <a:r>
              <a:rPr lang="zh-CN" altLang="en-US" dirty="0">
                <a:latin typeface="Arial" panose="020B0604020202020204" pitchFamily="34" charset="0"/>
              </a:rPr>
              <a:t>摘要</a:t>
            </a:r>
            <a:endParaRPr lang="en-US" dirty="0">
              <a:latin typeface="Arial" panose="020B0604020202020204" pitchFamily="34" charset="0"/>
            </a:endParaRPr>
          </a:p>
        </p:txBody>
      </p:sp>
      <p:sp>
        <p:nvSpPr>
          <p:cNvPr id="8" name="TextBox 7"/>
          <p:cNvSpPr txBox="1"/>
          <p:nvPr/>
        </p:nvSpPr>
        <p:spPr>
          <a:xfrm>
            <a:off x="2013527" y="3496012"/>
            <a:ext cx="1299016" cy="36933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eaLnBrk="0" hangingPunct="0">
              <a:spcBef>
                <a:spcPts val="600"/>
              </a:spcBef>
              <a:buClr>
                <a:srgbClr val="FF8000"/>
              </a:buClr>
              <a:defRPr>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defRPr>
            </a:lvl1pPr>
          </a:lstStyle>
          <a:p>
            <a:r>
              <a:rPr lang="zh-CN" altLang="en-US" dirty="0">
                <a:latin typeface="Arial" panose="020B0604020202020204" pitchFamily="34" charset="0"/>
              </a:rPr>
              <a:t>权利要求</a:t>
            </a:r>
            <a:r>
              <a:rPr lang="en-US" altLang="zh-CN" dirty="0">
                <a:latin typeface="Arial" panose="020B0604020202020204" pitchFamily="34" charset="0"/>
              </a:rPr>
              <a:t>1</a:t>
            </a:r>
            <a:endParaRPr lang="en-US" dirty="0">
              <a:latin typeface="Arial" panose="020B0604020202020204" pitchFamily="34" charset="0"/>
            </a:endParaRPr>
          </a:p>
        </p:txBody>
      </p:sp>
      <p:sp>
        <p:nvSpPr>
          <p:cNvPr id="9" name="TextBox 8"/>
          <p:cNvSpPr txBox="1"/>
          <p:nvPr/>
        </p:nvSpPr>
        <p:spPr>
          <a:xfrm>
            <a:off x="1401051" y="5063706"/>
            <a:ext cx="2153031" cy="31055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eaLnBrk="0" hangingPunct="0">
              <a:spcBef>
                <a:spcPts val="600"/>
              </a:spcBef>
              <a:buClr>
                <a:srgbClr val="FF8000"/>
              </a:buClr>
              <a:defRPr>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defRPr>
            </a:lvl1pPr>
          </a:lstStyle>
          <a:p>
            <a:r>
              <a:rPr lang="zh-CN" altLang="en-US" dirty="0">
                <a:latin typeface="Arial" panose="020B0604020202020204" pitchFamily="34" charset="0"/>
              </a:rPr>
              <a:t>标准化的权利人信息</a:t>
            </a:r>
            <a:endParaRPr lang="en-US" dirty="0">
              <a:latin typeface="Arial" panose="020B0604020202020204" pitchFamily="34" charset="0"/>
            </a:endParaRPr>
          </a:p>
        </p:txBody>
      </p:sp>
      <p:sp>
        <p:nvSpPr>
          <p:cNvPr id="10" name="TextBox 9"/>
          <p:cNvSpPr txBox="1"/>
          <p:nvPr/>
        </p:nvSpPr>
        <p:spPr>
          <a:xfrm>
            <a:off x="6262002" y="3327337"/>
            <a:ext cx="570119" cy="369332"/>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eaLnBrk="0" hangingPunct="0">
              <a:spcBef>
                <a:spcPts val="600"/>
              </a:spcBef>
              <a:buClr>
                <a:srgbClr val="FF8000"/>
              </a:buClr>
              <a:defRPr>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defRPr>
            </a:lvl1pPr>
          </a:lstStyle>
          <a:p>
            <a:r>
              <a:rPr lang="zh-CN" altLang="en-US" dirty="0">
                <a:latin typeface="Arial" panose="020B0604020202020204" pitchFamily="34" charset="0"/>
              </a:rPr>
              <a:t>附图</a:t>
            </a:r>
            <a:endParaRPr lang="en-US" dirty="0">
              <a:latin typeface="Arial" panose="020B0604020202020204" pitchFamily="34" charset="0"/>
            </a:endParaRPr>
          </a:p>
        </p:txBody>
      </p:sp>
      <p:sp>
        <p:nvSpPr>
          <p:cNvPr id="15" name="Rectangle 14"/>
          <p:cNvSpPr/>
          <p:nvPr/>
        </p:nvSpPr>
        <p:spPr bwMode="auto">
          <a:xfrm>
            <a:off x="102349" y="258792"/>
            <a:ext cx="2873764" cy="1001174"/>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快速浏览界面会显示</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DWPI</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信息，帮助您快速掌握专利的重要信息</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6" name="Rectangle 15"/>
          <p:cNvSpPr/>
          <p:nvPr/>
        </p:nvSpPr>
        <p:spPr>
          <a:xfrm>
            <a:off x="120771" y="1323670"/>
            <a:ext cx="773058" cy="27885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7" name="Rectangle 16"/>
          <p:cNvSpPr/>
          <p:nvPr/>
        </p:nvSpPr>
        <p:spPr>
          <a:xfrm>
            <a:off x="8207041" y="1383763"/>
            <a:ext cx="773058" cy="27885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8" name="Rectangle 17"/>
          <p:cNvSpPr/>
          <p:nvPr/>
        </p:nvSpPr>
        <p:spPr bwMode="auto">
          <a:xfrm>
            <a:off x="6416838" y="821175"/>
            <a:ext cx="1976664" cy="53653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点击这里可以进入完整浏览界面</a:t>
            </a:r>
            <a:endParaRPr lang="en-US" altLang="zh-TW"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TextBox 13"/>
          <p:cNvSpPr txBox="1"/>
          <p:nvPr/>
        </p:nvSpPr>
        <p:spPr>
          <a:xfrm>
            <a:off x="1899597" y="5458951"/>
            <a:ext cx="2153031" cy="31055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eaLnBrk="0" hangingPunct="0">
              <a:spcBef>
                <a:spcPts val="600"/>
              </a:spcBef>
              <a:buClr>
                <a:srgbClr val="FF8000"/>
              </a:buClr>
              <a:defRPr>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defRPr>
            </a:lvl1pPr>
          </a:lstStyle>
          <a:p>
            <a:r>
              <a:rPr lang="zh-CN" altLang="en-US" dirty="0">
                <a:latin typeface="Arial" panose="020B0604020202020204" pitchFamily="34" charset="0"/>
              </a:rPr>
              <a:t>标准化的发明人信息</a:t>
            </a:r>
            <a:endParaRPr lang="en-US" dirty="0">
              <a:latin typeface="Arial" panose="020B0604020202020204" pitchFamily="34" charset="0"/>
            </a:endParaRPr>
          </a:p>
        </p:txBody>
      </p:sp>
    </p:spTree>
    <p:extLst>
      <p:ext uri="{BB962C8B-B14F-4D97-AF65-F5344CB8AC3E}">
        <p14:creationId xmlns:p14="http://schemas.microsoft.com/office/powerpoint/2010/main" val="270750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6" grpId="0" animBg="1"/>
      <p:bldP spid="17"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51" t="5184" r="30366" b="4474"/>
          <a:stretch/>
        </p:blipFill>
        <p:spPr>
          <a:xfrm>
            <a:off x="546749" y="1554378"/>
            <a:ext cx="6159500" cy="4577182"/>
          </a:xfrm>
          <a:prstGeom prst="rect">
            <a:avLst/>
          </a:prstGeom>
        </p:spPr>
      </p:pic>
      <p:pic>
        <p:nvPicPr>
          <p:cNvPr id="6" name="Picture 5"/>
          <p:cNvPicPr>
            <a:picLocks noChangeAspect="1"/>
          </p:cNvPicPr>
          <p:nvPr/>
        </p:nvPicPr>
        <p:blipFill>
          <a:blip r:embed="rId3"/>
          <a:stretch>
            <a:fillRect/>
          </a:stretch>
        </p:blipFill>
        <p:spPr>
          <a:xfrm>
            <a:off x="4183691" y="3180388"/>
            <a:ext cx="4381500" cy="2712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25"/>
          <p:cNvSpPr>
            <a:spLocks noGrp="1"/>
          </p:cNvSpPr>
          <p:nvPr>
            <p:ph type="body" sz="quarter" idx="12"/>
          </p:nvPr>
        </p:nvSpPr>
        <p:spPr>
          <a:xfrm>
            <a:off x="429570" y="1052618"/>
            <a:ext cx="7739640" cy="2571809"/>
          </a:xfrm>
        </p:spPr>
        <p:txBody>
          <a:bodyPr/>
          <a:lstStyle/>
          <a:p>
            <a:pPr algn="ctr"/>
            <a:r>
              <a:rPr lang="zh-CN" altLang="en-US" dirty="0"/>
              <a:t>在完整浏览界面点击</a:t>
            </a:r>
            <a:r>
              <a:rPr lang="en-US" altLang="zh-CN" dirty="0"/>
              <a:t>Translate</a:t>
            </a:r>
            <a:r>
              <a:rPr lang="zh-CN" altLang="en-US" dirty="0"/>
              <a:t>按钮可以将页面中的英文内容翻译为目标语言</a:t>
            </a:r>
            <a:endParaRPr lang="en-US" altLang="zh-CN" dirty="0"/>
          </a:p>
          <a:p>
            <a:pPr algn="ctr"/>
            <a:r>
              <a:rPr lang="zh-CN" altLang="en-US" dirty="0"/>
              <a:t>目标语言包括中文，此处提供的仅为机器翻译，并未加入人工校对</a:t>
            </a:r>
            <a:endParaRPr lang="en-US" dirty="0"/>
          </a:p>
        </p:txBody>
      </p:sp>
      <p:sp>
        <p:nvSpPr>
          <p:cNvPr id="9" name="Rectangle 8"/>
          <p:cNvSpPr/>
          <p:nvPr/>
        </p:nvSpPr>
        <p:spPr>
          <a:xfrm>
            <a:off x="2842260" y="1890130"/>
            <a:ext cx="1006449" cy="157270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bwMode="auto">
          <a:xfrm>
            <a:off x="4299390" y="3882086"/>
            <a:ext cx="1857099" cy="621334"/>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rPr>
              <a:t>提供当前页面中内容的机器翻译</a:t>
            </a:r>
            <a:endParaRPr lang="en-US"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ＭＳ Ｐゴシック" pitchFamily="-65" charset="-128"/>
            </a:endParaRPr>
          </a:p>
        </p:txBody>
      </p:sp>
      <p:sp>
        <p:nvSpPr>
          <p:cNvPr id="10" name="Title 5"/>
          <p:cNvSpPr>
            <a:spLocks noGrp="1"/>
          </p:cNvSpPr>
          <p:nvPr>
            <p:ph type="title"/>
          </p:nvPr>
        </p:nvSpPr>
        <p:spPr>
          <a:xfrm>
            <a:off x="341999" y="509007"/>
            <a:ext cx="3299271" cy="399311"/>
          </a:xfrm>
        </p:spPr>
        <p:txBody>
          <a:bodyPr/>
          <a:lstStyle/>
          <a:p>
            <a:pPr lvl="0"/>
            <a:r>
              <a:rPr lang="zh-CN" altLang="en-US" sz="3200" dirty="0">
                <a:latin typeface="Arial" panose="020B0604020202020204" pitchFamily="34" charset="0"/>
                <a:ea typeface="黑体" panose="02010609060101010101" pitchFamily="49" charset="-122"/>
              </a:rPr>
              <a:t>多种语言的翻译</a:t>
            </a:r>
            <a:endParaRPr lang="en-US" sz="3200" dirty="0">
              <a:latin typeface="Arial" panose="020B0604020202020204" pitchFamily="34" charset="0"/>
              <a:ea typeface="黑体" panose="02010609060101010101" pitchFamily="49" charset="-122"/>
            </a:endParaRPr>
          </a:p>
        </p:txBody>
      </p:sp>
      <p:sp>
        <p:nvSpPr>
          <p:cNvPr id="12" name="Rectangle 11"/>
          <p:cNvSpPr/>
          <p:nvPr/>
        </p:nvSpPr>
        <p:spPr bwMode="auto">
          <a:xfrm>
            <a:off x="5653964" y="1813927"/>
            <a:ext cx="2629344" cy="123763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smtClean="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若您需要精准的翻译，可以在首页的</a:t>
            </a:r>
            <a:r>
              <a:rPr lang="en-US" altLang="zh-CN" dirty="0" smtClean="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Professional Service</a:t>
            </a:r>
            <a:r>
              <a:rPr lang="zh-CN" altLang="en-US" dirty="0" smtClean="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功能模块寻求付费服务</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12345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黑体" panose="02010609060101010101" pitchFamily="49" charset="-122"/>
                <a:ea typeface="黑体" panose="02010609060101010101" pitchFamily="49" charset="-122"/>
                <a:sym typeface="Arial"/>
              </a:rPr>
              <a:t>专利状态预测</a:t>
            </a:r>
            <a:endParaRPr lang="zh-TW" altLang="en-US" b="1" dirty="0">
              <a:solidFill>
                <a:srgbClr val="1AC604"/>
              </a:solidFill>
              <a:latin typeface="黑体" panose="02010609060101010101" pitchFamily="49" charset="-122"/>
              <a:ea typeface="黑体" panose="02010609060101010101" pitchFamily="49" charset="-122"/>
              <a:sym typeface="Arial"/>
            </a:endParaRPr>
          </a:p>
        </p:txBody>
      </p:sp>
    </p:spTree>
    <p:extLst>
      <p:ext uri="{BB962C8B-B14F-4D97-AF65-F5344CB8AC3E}">
        <p14:creationId xmlns:p14="http://schemas.microsoft.com/office/powerpoint/2010/main" val="2270150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71612" y="1371600"/>
            <a:ext cx="6200775" cy="4114800"/>
          </a:xfrm>
          <a:prstGeom prst="rect">
            <a:avLst/>
          </a:prstGeom>
        </p:spPr>
      </p:pic>
      <p:sp>
        <p:nvSpPr>
          <p:cNvPr id="12" name="Rectangle 11"/>
          <p:cNvSpPr/>
          <p:nvPr/>
        </p:nvSpPr>
        <p:spPr>
          <a:xfrm>
            <a:off x="6150431" y="1709394"/>
            <a:ext cx="781050" cy="3600000"/>
          </a:xfrm>
          <a:prstGeom prst="rect">
            <a:avLst/>
          </a:prstGeom>
          <a:noFill/>
          <a:ln w="254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34289" tIns="34289" rIns="34289" bIns="34289" spcCol="38100" anchor="ctr">
            <a:spAutoFit/>
          </a:bodyPr>
          <a:lstStyle/>
          <a:p>
            <a:pPr defTabSz="342900">
              <a:defRPr/>
            </a:pPr>
            <a:endParaRPr lang="zh-TW" altLang="en-US" sz="1350" dirty="0">
              <a:solidFill>
                <a:srgbClr val="000000"/>
              </a:solidFill>
              <a:latin typeface="Source Sans Pro" panose="020B0503030403020204" pitchFamily="34" charset="0"/>
              <a:ea typeface="微軟正黑體" panose="020B0604030504040204" pitchFamily="34" charset="-120"/>
              <a:sym typeface="Arial"/>
            </a:endParaRPr>
          </a:p>
        </p:txBody>
      </p:sp>
      <p:pic>
        <p:nvPicPr>
          <p:cNvPr id="3" name="Picture 2"/>
          <p:cNvPicPr>
            <a:picLocks noChangeAspect="1"/>
          </p:cNvPicPr>
          <p:nvPr/>
        </p:nvPicPr>
        <p:blipFill>
          <a:blip r:embed="rId3"/>
          <a:stretch>
            <a:fillRect/>
          </a:stretch>
        </p:blipFill>
        <p:spPr>
          <a:xfrm>
            <a:off x="3827464" y="1096964"/>
            <a:ext cx="2090737" cy="4543425"/>
          </a:xfrm>
          <a:prstGeom prst="rect">
            <a:avLst/>
          </a:prstGeom>
          <a:ln>
            <a:noFill/>
          </a:ln>
          <a:effectLst>
            <a:outerShdw blurRad="292100" dist="139700" dir="2700000" algn="tl" rotWithShape="0">
              <a:srgbClr val="333333">
                <a:alpha val="65000"/>
              </a:srgbClr>
            </a:outerShdw>
          </a:effectLst>
        </p:spPr>
      </p:pic>
      <p:sp>
        <p:nvSpPr>
          <p:cNvPr id="10"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对于专利有效性的判断</a:t>
            </a:r>
            <a:endParaRPr lang="en-US" sz="3200" dirty="0">
              <a:latin typeface="Arial" panose="020B0604020202020204" pitchFamily="34" charset="0"/>
              <a:ea typeface="黑体" panose="02010609060101010101" pitchFamily="49" charset="-122"/>
            </a:endParaRPr>
          </a:p>
        </p:txBody>
      </p:sp>
      <p:sp>
        <p:nvSpPr>
          <p:cNvPr id="11" name="Rectangle 10"/>
          <p:cNvSpPr/>
          <p:nvPr/>
        </p:nvSpPr>
        <p:spPr bwMode="auto">
          <a:xfrm>
            <a:off x="6540956" y="2131045"/>
            <a:ext cx="2350542" cy="123763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DI</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中专利的有效性表示为</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Alive</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 </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Dead</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和</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Indeterminate</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三种</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3" name="Rectangle 12"/>
          <p:cNvSpPr/>
          <p:nvPr/>
        </p:nvSpPr>
        <p:spPr bwMode="auto">
          <a:xfrm>
            <a:off x="55262" y="1664629"/>
            <a:ext cx="2350542" cy="213962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Alive</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表示这个专利处于有效状态</a:t>
            </a:r>
            <a:endPar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eaLnBrk="0" hangingPunct="0">
              <a:spcBef>
                <a:spcPts val="600"/>
              </a:spcBef>
              <a:buClr>
                <a:srgbClr val="FF8000"/>
              </a:buClr>
            </a:pP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Dead</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表示这个专利已经失效</a:t>
            </a:r>
            <a:endPar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eaLnBrk="0" hangingPunct="0">
              <a:spcBef>
                <a:spcPts val="600"/>
              </a:spcBef>
              <a:buClr>
                <a:srgbClr val="FF8000"/>
              </a:buClr>
            </a:pP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Indeterminate</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表示专利的状态难以判断</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5" name="Title 5"/>
          <p:cNvSpPr txBox="1">
            <a:spLocks/>
          </p:cNvSpPr>
          <p:nvPr/>
        </p:nvSpPr>
        <p:spPr>
          <a:xfrm>
            <a:off x="1230533" y="5851392"/>
            <a:ext cx="6242832"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en-US" altLang="zh-CN" sz="1800" dirty="0">
                <a:latin typeface="Arial" panose="020B0604020202020204" pitchFamily="34" charset="0"/>
                <a:ea typeface="黑体" panose="02010609060101010101" pitchFamily="49" charset="-122"/>
              </a:rPr>
              <a:t>DI</a:t>
            </a:r>
            <a:r>
              <a:rPr lang="zh-CN" altLang="en-US" sz="1800" dirty="0">
                <a:latin typeface="Arial" panose="020B0604020202020204" pitchFamily="34" charset="0"/>
                <a:ea typeface="黑体" panose="02010609060101010101" pitchFamily="49" charset="-122"/>
              </a:rPr>
              <a:t>会结合</a:t>
            </a:r>
            <a:r>
              <a:rPr lang="en-US" altLang="zh-CN" sz="1800" dirty="0">
                <a:latin typeface="Arial" panose="020B0604020202020204" pitchFamily="34" charset="0"/>
                <a:ea typeface="黑体" panose="02010609060101010101" pitchFamily="49" charset="-122"/>
              </a:rPr>
              <a:t>SPC</a:t>
            </a:r>
            <a:r>
              <a:rPr lang="zh-CN" altLang="en-US" sz="1800" dirty="0">
                <a:latin typeface="Arial" panose="020B0604020202020204" pitchFamily="34" charset="0"/>
                <a:ea typeface="黑体" panose="02010609060101010101" pitchFamily="49" charset="-122"/>
              </a:rPr>
              <a:t>和</a:t>
            </a:r>
            <a:r>
              <a:rPr lang="en-US" altLang="zh-CN" sz="1800" dirty="0">
                <a:latin typeface="Arial" panose="020B0604020202020204" pitchFamily="34" charset="0"/>
                <a:ea typeface="黑体" panose="02010609060101010101" pitchFamily="49" charset="-122"/>
              </a:rPr>
              <a:t>PTE</a:t>
            </a:r>
            <a:r>
              <a:rPr lang="zh-CN" altLang="en-US" sz="1800" dirty="0">
                <a:latin typeface="Arial" panose="020B0604020202020204" pitchFamily="34" charset="0"/>
                <a:ea typeface="黑体" panose="02010609060101010101" pitchFamily="49" charset="-122"/>
              </a:rPr>
              <a:t>以及各专利授权机构的有效期计算规则来为您判断该专利的有效性</a:t>
            </a:r>
            <a:endParaRPr lang="en-US" sz="18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1489432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500"/>
                                        <p:tgtEl>
                                          <p:spTgt spid="12"/>
                                        </p:tgtEl>
                                      </p:cBhvr>
                                    </p:animEffect>
                                  </p:childTnLst>
                                </p:cTn>
                              </p:par>
                            </p:childTnLst>
                          </p:cTn>
                        </p:par>
                        <p:par>
                          <p:cTn id="8" fill="hold" nodeType="afterGroup">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825" y="188929"/>
            <a:ext cx="8666348" cy="5385900"/>
          </a:xfrm>
          <a:prstGeom prst="rect">
            <a:avLst/>
          </a:prstGeom>
        </p:spPr>
      </p:pic>
      <p:sp>
        <p:nvSpPr>
          <p:cNvPr id="8" name="Rectangle 7"/>
          <p:cNvSpPr/>
          <p:nvPr/>
        </p:nvSpPr>
        <p:spPr>
          <a:xfrm>
            <a:off x="238825" y="1959150"/>
            <a:ext cx="8666348" cy="3615679"/>
          </a:xfrm>
          <a:prstGeom prst="rect">
            <a:avLst/>
          </a:prstGeom>
          <a:solidFill>
            <a:srgbClr val="F2F2F2">
              <a:alpha val="4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4" name="Rectangle 3"/>
          <p:cNvSpPr/>
          <p:nvPr/>
        </p:nvSpPr>
        <p:spPr>
          <a:xfrm>
            <a:off x="335664" y="631092"/>
            <a:ext cx="8078085" cy="838200"/>
          </a:xfrm>
          <a:prstGeom prst="rect">
            <a:avLst/>
          </a:prstGeom>
          <a:noFill/>
          <a:ln w="254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2" name="Picture 11"/>
          <p:cNvPicPr>
            <a:picLocks noChangeAspect="1"/>
          </p:cNvPicPr>
          <p:nvPr/>
        </p:nvPicPr>
        <p:blipFill>
          <a:blip r:embed="rId3"/>
          <a:stretch>
            <a:fillRect/>
          </a:stretch>
        </p:blipFill>
        <p:spPr>
          <a:xfrm>
            <a:off x="90885" y="1555616"/>
            <a:ext cx="8915002" cy="1062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a:stCxn id="9" idx="4"/>
          </p:cNvCxnSpPr>
          <p:nvPr/>
        </p:nvCxnSpPr>
        <p:spPr>
          <a:xfrm flipH="1">
            <a:off x="8272732" y="2345036"/>
            <a:ext cx="395860" cy="676126"/>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bwMode="auto">
          <a:xfrm>
            <a:off x="2443740" y="768237"/>
            <a:ext cx="3526236" cy="701055"/>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在完整浏览页面可以看到单个记录的有效性以及专利家族的有效性</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9" name="Oval 8"/>
          <p:cNvSpPr/>
          <p:nvPr/>
        </p:nvSpPr>
        <p:spPr>
          <a:xfrm>
            <a:off x="8272732" y="1899797"/>
            <a:ext cx="791720" cy="445239"/>
          </a:xfrm>
          <a:prstGeom prst="ellipse">
            <a:avLst/>
          </a:prstGeom>
          <a:noFill/>
          <a:ln w="254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p:cNvPicPr>
            <a:picLocks noChangeAspect="1"/>
          </p:cNvPicPr>
          <p:nvPr/>
        </p:nvPicPr>
        <p:blipFill rotWithShape="1">
          <a:blip r:embed="rId4"/>
          <a:srcRect t="3255" r="515"/>
          <a:stretch/>
        </p:blipFill>
        <p:spPr>
          <a:xfrm>
            <a:off x="1033452" y="3074653"/>
            <a:ext cx="7751320" cy="1695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bwMode="auto">
          <a:xfrm>
            <a:off x="4746496" y="2403397"/>
            <a:ext cx="3526236" cy="701055"/>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View factors</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可以看到用于预估到期日期的因素</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Title 5"/>
          <p:cNvSpPr txBox="1">
            <a:spLocks/>
          </p:cNvSpPr>
          <p:nvPr/>
        </p:nvSpPr>
        <p:spPr>
          <a:xfrm>
            <a:off x="1230533" y="5851392"/>
            <a:ext cx="6242832"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800" dirty="0">
                <a:latin typeface="Arial" panose="020B0604020202020204" pitchFamily="34" charset="0"/>
                <a:ea typeface="黑体" panose="02010609060101010101" pitchFamily="49" charset="-122"/>
              </a:rPr>
              <a:t>超过到期日期的专利会被认定为已经失效；未超过到期日期且没有终止专利效力的法律事件发生的专利被认定为有效</a:t>
            </a:r>
            <a:endParaRPr lang="en-US" sz="1800" dirty="0">
              <a:latin typeface="Arial" panose="020B0604020202020204" pitchFamily="34" charset="0"/>
              <a:ea typeface="黑体" panose="02010609060101010101" pitchFamily="49" charset="-122"/>
            </a:endParaRPr>
          </a:p>
        </p:txBody>
      </p:sp>
      <p:sp>
        <p:nvSpPr>
          <p:cNvPr id="15" name="Rectangle 14"/>
          <p:cNvSpPr/>
          <p:nvPr/>
        </p:nvSpPr>
        <p:spPr bwMode="auto">
          <a:xfrm>
            <a:off x="5045529" y="4823703"/>
            <a:ext cx="3623063" cy="95289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优先权、分案、</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PCT</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申请、美国的</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CA</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和</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CIP</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申请的计算规则都会被考虑到日期的计算中</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8092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449388"/>
            <a:ext cx="6762750" cy="380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00150" y="1839686"/>
            <a:ext cx="3067050" cy="254000"/>
          </a:xfrm>
          <a:prstGeom prst="rect">
            <a:avLst/>
          </a:prstGeom>
          <a:noFill/>
          <a:ln w="254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预测数据的更新时间</a:t>
            </a:r>
            <a:endParaRPr lang="en-US" sz="3200" dirty="0">
              <a:latin typeface="Arial" panose="020B0604020202020204" pitchFamily="34" charset="0"/>
              <a:ea typeface="黑体" panose="02010609060101010101" pitchFamily="49" charset="-122"/>
            </a:endParaRPr>
          </a:p>
        </p:txBody>
      </p:sp>
      <p:sp>
        <p:nvSpPr>
          <p:cNvPr id="8" name="Title 5"/>
          <p:cNvSpPr txBox="1">
            <a:spLocks/>
          </p:cNvSpPr>
          <p:nvPr/>
        </p:nvSpPr>
        <p:spPr>
          <a:xfrm>
            <a:off x="569226" y="5393208"/>
            <a:ext cx="7733854"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400" dirty="0">
                <a:latin typeface="Arial" panose="020B0604020202020204" pitchFamily="34" charset="0"/>
                <a:ea typeface="黑体" panose="02010609060101010101" pitchFamily="49" charset="-122"/>
              </a:rPr>
              <a:t>预测数据依赖于专利授权机构的信息，为了提供更为准确的信息，我们可能需要最多一周的时间来处理来自专利授权机构的信息。对于</a:t>
            </a:r>
            <a:r>
              <a:rPr lang="en-US" altLang="zh-CN" sz="1400" dirty="0">
                <a:latin typeface="Arial" panose="020B0604020202020204" pitchFamily="34" charset="0"/>
                <a:ea typeface="黑体" panose="02010609060101010101" pitchFamily="49" charset="-122"/>
              </a:rPr>
              <a:t>DWPI</a:t>
            </a:r>
            <a:r>
              <a:rPr lang="zh-CN" altLang="en-US" sz="1400" dirty="0">
                <a:latin typeface="Arial" panose="020B0604020202020204" pitchFamily="34" charset="0"/>
                <a:ea typeface="黑体" panose="02010609060101010101" pitchFamily="49" charset="-122"/>
              </a:rPr>
              <a:t>增值数据，可能会在提供</a:t>
            </a:r>
            <a:r>
              <a:rPr lang="en-US" altLang="zh-CN" sz="1400" dirty="0">
                <a:latin typeface="Arial" panose="020B0604020202020204" pitchFamily="34" charset="0"/>
                <a:ea typeface="黑体" panose="02010609060101010101" pitchFamily="49" charset="-122"/>
              </a:rPr>
              <a:t>DWPI</a:t>
            </a:r>
            <a:r>
              <a:rPr lang="zh-CN" altLang="en-US" sz="1400" dirty="0">
                <a:latin typeface="Arial" panose="020B0604020202020204" pitchFamily="34" charset="0"/>
                <a:ea typeface="黑体" panose="02010609060101010101" pitchFamily="49" charset="-122"/>
              </a:rPr>
              <a:t>增值数据后约一周的时间才能提供</a:t>
            </a:r>
            <a:r>
              <a:rPr lang="en-US" altLang="zh-CN" sz="1400" dirty="0">
                <a:latin typeface="Arial" panose="020B0604020202020204" pitchFamily="34" charset="0"/>
                <a:ea typeface="黑体" panose="02010609060101010101" pitchFamily="49" charset="-122"/>
              </a:rPr>
              <a:t>DWPI</a:t>
            </a:r>
            <a:r>
              <a:rPr lang="zh-CN" altLang="en-US" sz="1400" dirty="0">
                <a:latin typeface="Arial" panose="020B0604020202020204" pitchFamily="34" charset="0"/>
                <a:ea typeface="黑体" panose="02010609060101010101" pitchFamily="49" charset="-122"/>
              </a:rPr>
              <a:t>家族有效性的预测数据</a:t>
            </a:r>
            <a:endParaRPr lang="en-US" sz="14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6721246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1937" y="1600199"/>
            <a:ext cx="8713971" cy="320357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61937" y="1838625"/>
            <a:ext cx="1998663" cy="324000"/>
          </a:xfrm>
          <a:prstGeom prst="rect">
            <a:avLst/>
          </a:prstGeom>
          <a:noFill/>
          <a:ln w="254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5618253" y="2162625"/>
            <a:ext cx="924061" cy="2529118"/>
          </a:xfrm>
          <a:prstGeom prst="rect">
            <a:avLst/>
          </a:prstGeom>
          <a:noFill/>
          <a:ln w="254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专利家族成员的状态信息</a:t>
            </a:r>
            <a:endParaRPr lang="en-US" sz="3200" dirty="0">
              <a:latin typeface="Arial" panose="020B0604020202020204" pitchFamily="34" charset="0"/>
              <a:ea typeface="黑体" panose="02010609060101010101" pitchFamily="49" charset="-122"/>
            </a:endParaRPr>
          </a:p>
        </p:txBody>
      </p:sp>
      <p:sp>
        <p:nvSpPr>
          <p:cNvPr id="10" name="Rectangle 9"/>
          <p:cNvSpPr/>
          <p:nvPr/>
        </p:nvSpPr>
        <p:spPr bwMode="auto">
          <a:xfrm>
            <a:off x="1995132" y="4615919"/>
            <a:ext cx="3526236" cy="952124"/>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展开专利家族的具体信息后，可以看到该专利家族中每个成员具体的有效性信息</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34856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687" t="8703" r="25938" b="34445"/>
          <a:stretch/>
        </p:blipFill>
        <p:spPr>
          <a:xfrm>
            <a:off x="90487" y="265482"/>
            <a:ext cx="9029700" cy="5848350"/>
          </a:xfrm>
          <a:prstGeom prst="rect">
            <a:avLst/>
          </a:prstGeom>
        </p:spPr>
      </p:pic>
      <p:grpSp>
        <p:nvGrpSpPr>
          <p:cNvPr id="10" name="Group 9"/>
          <p:cNvGrpSpPr/>
          <p:nvPr/>
        </p:nvGrpSpPr>
        <p:grpSpPr>
          <a:xfrm>
            <a:off x="5991312" y="912788"/>
            <a:ext cx="3057247" cy="970413"/>
            <a:chOff x="4800878" y="258312"/>
            <a:chExt cx="3057247" cy="970413"/>
          </a:xfrm>
        </p:grpSpPr>
        <p:sp>
          <p:nvSpPr>
            <p:cNvPr id="8" name="Rounded Rectangle 7"/>
            <p:cNvSpPr/>
            <p:nvPr/>
          </p:nvSpPr>
          <p:spPr>
            <a:xfrm>
              <a:off x="6124575" y="970783"/>
              <a:ext cx="1733550" cy="257942"/>
            </a:xfrm>
            <a:prstGeom prst="round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00878" y="258312"/>
              <a:ext cx="3057247" cy="523220"/>
            </a:xfrm>
            <a:prstGeom prst="rect">
              <a:avLst/>
            </a:prstGeom>
            <a:solidFill>
              <a:srgbClr val="FFFFFF">
                <a:alpha val="69804"/>
              </a:srgbClr>
            </a:solid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zh-CN" altLang="en-US" sz="2800" b="1" dirty="0">
                  <a:solidFill>
                    <a:srgbClr val="6817FF"/>
                  </a:solidFill>
                  <a:latin typeface="Arial" panose="020B0604020202020204" pitchFamily="34" charset="0"/>
                  <a:ea typeface="黑体" panose="02010609060101010101" pitchFamily="49" charset="-122"/>
                  <a:cs typeface="Arial" pitchFamily="34" charset="0"/>
                </a:rPr>
                <a:t>点击这里可以登录</a:t>
              </a:r>
              <a:endParaRPr lang="en-US" sz="2800" b="1" dirty="0">
                <a:solidFill>
                  <a:srgbClr val="6817FF"/>
                </a:solidFill>
                <a:latin typeface="Arial" panose="020B0604020202020204" pitchFamily="34" charset="0"/>
                <a:ea typeface="黑体" panose="02010609060101010101" pitchFamily="49" charset="-122"/>
                <a:cs typeface="Arial" pitchFamily="34" charset="0"/>
              </a:endParaRPr>
            </a:p>
          </p:txBody>
        </p:sp>
      </p:grpSp>
      <p:grpSp>
        <p:nvGrpSpPr>
          <p:cNvPr id="13" name="Group 12"/>
          <p:cNvGrpSpPr/>
          <p:nvPr/>
        </p:nvGrpSpPr>
        <p:grpSpPr>
          <a:xfrm>
            <a:off x="0" y="5581650"/>
            <a:ext cx="9144000" cy="1276350"/>
            <a:chOff x="0" y="5581650"/>
            <a:chExt cx="9144000" cy="1276350"/>
          </a:xfrm>
        </p:grpSpPr>
        <p:sp>
          <p:nvSpPr>
            <p:cNvPr id="11" name="Rectangle 10"/>
            <p:cNvSpPr/>
            <p:nvPr/>
          </p:nvSpPr>
          <p:spPr>
            <a:xfrm>
              <a:off x="0" y="5581650"/>
              <a:ext cx="9144000" cy="1276350"/>
            </a:xfrm>
            <a:prstGeom prst="rect">
              <a:avLst/>
            </a:prstGeom>
            <a:solidFill>
              <a:srgbClr val="262626">
                <a:alpha val="87059"/>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647634" y="5828609"/>
              <a:ext cx="7400925" cy="783163"/>
            </a:xfrm>
            <a:prstGeom prst="rect">
              <a:avLst/>
            </a:prstGeom>
            <a:noFill/>
          </p:spPr>
          <p:txBody>
            <a:bodyPr wrap="square" rtlCol="0">
              <a:spAutoFit/>
            </a:bodyPr>
            <a:lstStyle/>
            <a:p>
              <a:pPr>
                <a:lnSpc>
                  <a:spcPct val="150000"/>
                </a:lnSpc>
                <a:buClr>
                  <a:schemeClr val="bg1"/>
                </a:buClr>
                <a:buFont typeface="Arial" pitchFamily="34" charset="0"/>
                <a:buChar char="•"/>
              </a:pPr>
              <a:r>
                <a:rPr lang="zh-CN" altLang="en-US" sz="1600" b="1" dirty="0">
                  <a:solidFill>
                    <a:schemeClr val="bg1"/>
                  </a:solidFill>
                  <a:effectLst>
                    <a:outerShdw blurRad="38100" dist="38100" dir="2700000" algn="tl">
                      <a:srgbClr val="000000">
                        <a:alpha val="43137"/>
                      </a:srgbClr>
                    </a:outerShdw>
                  </a:effectLst>
                  <a:latin typeface="Arial" pitchFamily="34" charset="0"/>
                  <a:ea typeface="黑体" panose="02010609060101010101" pitchFamily="49" charset="-122"/>
                  <a:cs typeface="Arial" pitchFamily="34" charset="0"/>
                </a:rPr>
                <a:t>每个</a:t>
              </a:r>
              <a:r>
                <a:rPr lang="en-US" altLang="zh-CN" sz="1600" b="1" dirty="0">
                  <a:solidFill>
                    <a:schemeClr val="bg1"/>
                  </a:solidFill>
                  <a:effectLst>
                    <a:outerShdw blurRad="38100" dist="38100" dir="2700000" algn="tl">
                      <a:srgbClr val="000000">
                        <a:alpha val="43137"/>
                      </a:srgbClr>
                    </a:outerShdw>
                  </a:effectLst>
                  <a:latin typeface="Arial" pitchFamily="34" charset="0"/>
                  <a:ea typeface="黑体" panose="02010609060101010101" pitchFamily="49" charset="-122"/>
                  <a:cs typeface="Arial" pitchFamily="34" charset="0"/>
                </a:rPr>
                <a:t>DI</a:t>
              </a:r>
              <a:r>
                <a:rPr lang="zh-CN" altLang="en-US" sz="1600" b="1" dirty="0">
                  <a:solidFill>
                    <a:schemeClr val="bg1"/>
                  </a:solidFill>
                  <a:effectLst>
                    <a:outerShdw blurRad="38100" dist="38100" dir="2700000" algn="tl">
                      <a:srgbClr val="000000">
                        <a:alpha val="43137"/>
                      </a:srgbClr>
                    </a:outerShdw>
                  </a:effectLst>
                  <a:latin typeface="Arial" pitchFamily="34" charset="0"/>
                  <a:ea typeface="黑体" panose="02010609060101010101" pitchFamily="49" charset="-122"/>
                  <a:cs typeface="Arial" pitchFamily="34" charset="0"/>
                </a:rPr>
                <a:t>账号同一时间仅限一人在线使用</a:t>
              </a:r>
              <a:endParaRPr lang="en-US" altLang="zh-TW" sz="1600" b="1" dirty="0">
                <a:solidFill>
                  <a:schemeClr val="bg1"/>
                </a:solidFill>
                <a:effectLst>
                  <a:outerShdw blurRad="38100" dist="38100" dir="2700000" algn="tl">
                    <a:srgbClr val="000000">
                      <a:alpha val="43137"/>
                    </a:srgbClr>
                  </a:outerShdw>
                </a:effectLst>
                <a:latin typeface="Arial" pitchFamily="34" charset="0"/>
                <a:ea typeface="黑体" panose="02010609060101010101" pitchFamily="49" charset="-122"/>
                <a:cs typeface="Arial" pitchFamily="34" charset="0"/>
              </a:endParaRPr>
            </a:p>
            <a:p>
              <a:pPr>
                <a:lnSpc>
                  <a:spcPct val="150000"/>
                </a:lnSpc>
                <a:buClr>
                  <a:schemeClr val="bg1"/>
                </a:buClr>
                <a:buFont typeface="Arial" pitchFamily="34" charset="0"/>
                <a:buChar char="•"/>
              </a:pPr>
              <a:r>
                <a:rPr lang="zh-CN" altLang="en-US" sz="1600" b="1" dirty="0">
                  <a:solidFill>
                    <a:schemeClr val="bg1"/>
                  </a:solidFill>
                  <a:effectLst>
                    <a:outerShdw blurRad="38100" dist="38100" dir="2700000" algn="tl">
                      <a:srgbClr val="000000">
                        <a:alpha val="43137"/>
                      </a:srgbClr>
                    </a:outerShdw>
                  </a:effectLst>
                  <a:latin typeface="Arial" pitchFamily="34" charset="0"/>
                  <a:ea typeface="黑体" panose="02010609060101010101" pitchFamily="49" charset="-122"/>
                  <a:cs typeface="Arial" pitchFamily="34" charset="0"/>
                </a:rPr>
                <a:t>如果之前使用忘记退出，再次登录会使得前一次的登录自动退出</a:t>
              </a:r>
              <a:endParaRPr lang="en-US" altLang="zh-TW" sz="1600" b="1" dirty="0">
                <a:solidFill>
                  <a:schemeClr val="bg1"/>
                </a:solidFill>
                <a:effectLst>
                  <a:outerShdw blurRad="38100" dist="38100" dir="2700000" algn="tl">
                    <a:srgbClr val="000000">
                      <a:alpha val="43137"/>
                    </a:srgbClr>
                  </a:outerShdw>
                </a:effectLst>
                <a:latin typeface="Arial" pitchFamily="34" charset="0"/>
                <a:ea typeface="黑体" panose="02010609060101010101" pitchFamily="49" charset="-122"/>
                <a:cs typeface="Arial" pitchFamily="34" charset="0"/>
              </a:endParaRPr>
            </a:p>
          </p:txBody>
        </p:sp>
      </p:grpSp>
      <p:sp>
        <p:nvSpPr>
          <p:cNvPr id="3" name="Down Arrow 2"/>
          <p:cNvSpPr/>
          <p:nvPr/>
        </p:nvSpPr>
        <p:spPr>
          <a:xfrm>
            <a:off x="7674429" y="1371600"/>
            <a:ext cx="351064" cy="2536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2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黑体" panose="02010609060101010101" pitchFamily="49" charset="-122"/>
                <a:ea typeface="黑体" panose="02010609060101010101" pitchFamily="49" charset="-122"/>
                <a:cs typeface="ＭＳ Ｐゴシック" pitchFamily="-65" charset="-128"/>
              </a:rPr>
              <a:t>检索运算符</a:t>
            </a:r>
            <a:endParaRPr lang="en-US" altLang="zh-TW" b="1" dirty="0">
              <a:solidFill>
                <a:srgbClr val="1AC604"/>
              </a:solidFill>
              <a:latin typeface="黑体" panose="02010609060101010101" pitchFamily="49" charset="-122"/>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2544556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body" sz="quarter" idx="12"/>
          </p:nvPr>
        </p:nvSpPr>
        <p:spPr/>
        <p:txBody>
          <a:bodyPr/>
          <a:lstStyle/>
          <a:p>
            <a:pPr lvl="0" algn="ctr"/>
            <a:r>
              <a:rPr lang="zh-CN" altLang="en-US" dirty="0">
                <a:latin typeface="Arial" panose="020B0604020202020204" pitchFamily="34" charset="0"/>
                <a:ea typeface="黑体" panose="02010609060101010101" pitchFamily="49" charset="-122"/>
              </a:rPr>
              <a:t>除了提供简单的逻辑运算符</a:t>
            </a:r>
            <a:r>
              <a:rPr lang="en-US" altLang="zh-CN" dirty="0">
                <a:latin typeface="Arial" panose="020B0604020202020204" pitchFamily="34" charset="0"/>
                <a:ea typeface="黑体" panose="02010609060101010101" pitchFamily="49" charset="-122"/>
              </a:rPr>
              <a:t>(</a:t>
            </a:r>
            <a:r>
              <a:rPr lang="zh-CN" altLang="en-US" dirty="0">
                <a:latin typeface="Arial" panose="020B0604020202020204" pitchFamily="34" charset="0"/>
                <a:ea typeface="黑体" panose="02010609060101010101" pitchFamily="49" charset="-122"/>
              </a:rPr>
              <a:t>例如“</a:t>
            </a:r>
            <a:r>
              <a:rPr lang="en-US" altLang="zh-CN" dirty="0">
                <a:latin typeface="Arial" panose="020B0604020202020204" pitchFamily="34" charset="0"/>
                <a:ea typeface="黑体" panose="02010609060101010101" pitchFamily="49" charset="-122"/>
              </a:rPr>
              <a:t>AND</a:t>
            </a:r>
            <a:r>
              <a:rPr lang="zh-CN" altLang="en-US" dirty="0">
                <a:latin typeface="Arial" panose="020B0604020202020204" pitchFamily="34" charset="0"/>
                <a:ea typeface="黑体" panose="02010609060101010101" pitchFamily="49" charset="-122"/>
              </a:rPr>
              <a:t>”、“</a:t>
            </a:r>
            <a:r>
              <a:rPr lang="en-US" altLang="zh-CN" dirty="0">
                <a:latin typeface="Arial" panose="020B0604020202020204" pitchFamily="34" charset="0"/>
                <a:ea typeface="黑体" panose="02010609060101010101" pitchFamily="49" charset="-122"/>
              </a:rPr>
              <a:t>OR</a:t>
            </a:r>
            <a:r>
              <a:rPr lang="zh-CN" altLang="en-US" dirty="0">
                <a:latin typeface="Arial" panose="020B0604020202020204" pitchFamily="34" charset="0"/>
                <a:ea typeface="黑体" panose="02010609060101010101" pitchFamily="49" charset="-122"/>
              </a:rPr>
              <a:t>”、“</a:t>
            </a:r>
            <a:r>
              <a:rPr lang="en-US" altLang="zh-CN" dirty="0">
                <a:latin typeface="Arial" panose="020B0604020202020204" pitchFamily="34" charset="0"/>
                <a:ea typeface="黑体" panose="02010609060101010101" pitchFamily="49" charset="-122"/>
              </a:rPr>
              <a:t>NOT</a:t>
            </a:r>
            <a:r>
              <a:rPr lang="zh-CN" altLang="en-US" dirty="0">
                <a:latin typeface="Arial" panose="020B0604020202020204" pitchFamily="34" charset="0"/>
                <a:ea typeface="黑体" panose="02010609060101010101" pitchFamily="49" charset="-122"/>
              </a:rPr>
              <a:t>”</a:t>
            </a:r>
            <a:r>
              <a:rPr lang="en-US" altLang="zh-CN" dirty="0">
                <a:latin typeface="Arial" panose="020B0604020202020204" pitchFamily="34" charset="0"/>
                <a:ea typeface="黑体" panose="02010609060101010101" pitchFamily="49" charset="-122"/>
              </a:rPr>
              <a:t>)</a:t>
            </a:r>
            <a:r>
              <a:rPr lang="zh-CN" altLang="en-US" dirty="0">
                <a:latin typeface="Arial" panose="020B0604020202020204" pitchFamily="34" charset="0"/>
                <a:ea typeface="黑体" panose="02010609060101010101" pitchFamily="49" charset="-122"/>
              </a:rPr>
              <a:t>以外，</a:t>
            </a:r>
            <a:r>
              <a:rPr lang="en-US" altLang="zh-CN" dirty="0">
                <a:latin typeface="Arial" panose="020B0604020202020204" pitchFamily="34" charset="0"/>
                <a:ea typeface="黑体" panose="02010609060101010101" pitchFamily="49" charset="-122"/>
              </a:rPr>
              <a:t>DI</a:t>
            </a:r>
            <a:r>
              <a:rPr lang="zh-CN" altLang="en-US" dirty="0">
                <a:latin typeface="Arial" panose="020B0604020202020204" pitchFamily="34" charset="0"/>
                <a:ea typeface="黑体" panose="02010609060101010101" pitchFamily="49" charset="-122"/>
              </a:rPr>
              <a:t>还提供位置运算符</a:t>
            </a:r>
            <a:endParaRPr lang="en-US" dirty="0">
              <a:latin typeface="Arial" panose="020B0604020202020204" pitchFamily="34" charset="0"/>
              <a:ea typeface="黑体" panose="02010609060101010101" pitchFamily="49" charset="-122"/>
            </a:endParaRPr>
          </a:p>
        </p:txBody>
      </p:sp>
      <p:sp>
        <p:nvSpPr>
          <p:cNvPr id="7" name="Shape 545"/>
          <p:cNvSpPr/>
          <p:nvPr/>
        </p:nvSpPr>
        <p:spPr>
          <a:xfrm>
            <a:off x="693807" y="1687418"/>
            <a:ext cx="65"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000" b="1">
                <a:latin typeface="微軟正黑體"/>
                <a:ea typeface="微軟正黑體"/>
                <a:cs typeface="微軟正黑體"/>
                <a:sym typeface="微軟正黑體"/>
              </a:defRPr>
            </a:lvl1pPr>
          </a:lstStyle>
          <a:p>
            <a:pPr>
              <a:defRPr sz="1800" b="0">
                <a:solidFill>
                  <a:srgbClr val="000000"/>
                </a:solidFill>
              </a:defRPr>
            </a:pPr>
            <a:endParaRPr sz="1600" dirty="0">
              <a:solidFill>
                <a:srgbClr val="4B4B4B"/>
              </a:solidFill>
              <a:latin typeface="Arial" panose="020B0604020202020204" pitchFamily="34" charset="0"/>
              <a:ea typeface="黑体" panose="02010609060101010101" pitchFamily="49" charset="-122"/>
            </a:endParaRPr>
          </a:p>
        </p:txBody>
      </p:sp>
      <p:sp>
        <p:nvSpPr>
          <p:cNvPr id="8" name="Shape 547"/>
          <p:cNvSpPr txBox="1">
            <a:spLocks/>
          </p:cNvSpPr>
          <p:nvPr/>
        </p:nvSpPr>
        <p:spPr>
          <a:xfrm>
            <a:off x="8051871" y="5583111"/>
            <a:ext cx="457202" cy="127000"/>
          </a:xfrm>
          <a:prstGeom prst="rect">
            <a:avLst/>
          </a:prstGeom>
          <a:extLst>
            <a:ext uri="{C572A759-6A51-4108-AA02-DFA0A04FC94B}">
              <ma14:wrappingTextBoxFlag xmlns="" xmlns:ma14="http://schemas.microsoft.com/office/mac/drawingml/2011/main" val="1"/>
            </a:ext>
          </a:extLst>
        </p:spPr>
        <p:txBody>
          <a:bodyPr>
            <a:normAutofit fontScale="25000" lnSpcReduction="20000"/>
          </a:bodyPr>
          <a:lstStyle>
            <a:lvl1pPr>
              <a:defRPr>
                <a:solidFill>
                  <a:srgbClr val="FFFFFF"/>
                </a:solidFill>
                <a:latin typeface="Arial"/>
                <a:ea typeface="Arial"/>
                <a:cs typeface="Arial"/>
                <a:sym typeface="Arial"/>
              </a:defRPr>
            </a:lvl1pPr>
          </a:lstStyle>
          <a:p>
            <a:pPr>
              <a:defRPr sz="1800">
                <a:solidFill>
                  <a:srgbClr val="000000"/>
                </a:solidFill>
              </a:defRPr>
            </a:pPr>
            <a:fld id="{86CB4B4D-7CA3-9044-876B-883B54F8677D}" type="slidenum">
              <a:rPr lang="en-US" sz="900" smtClean="0">
                <a:latin typeface="Arial" panose="020B0604020202020204" pitchFamily="34" charset="0"/>
                <a:ea typeface="黑体" panose="02010609060101010101" pitchFamily="49" charset="-122"/>
              </a:rPr>
              <a:pPr>
                <a:defRPr sz="1800">
                  <a:solidFill>
                    <a:srgbClr val="000000"/>
                  </a:solidFill>
                </a:defRPr>
              </a:pPr>
              <a:t>41</a:t>
            </a:fld>
            <a:endParaRPr lang="en-US" sz="900">
              <a:latin typeface="Arial" panose="020B0604020202020204" pitchFamily="34" charset="0"/>
              <a:ea typeface="黑体" panose="02010609060101010101" pitchFamily="49" charset="-122"/>
            </a:endParaRPr>
          </a:p>
        </p:txBody>
      </p:sp>
      <p:sp>
        <p:nvSpPr>
          <p:cNvPr id="53" name="Shape 548"/>
          <p:cNvSpPr/>
          <p:nvPr/>
        </p:nvSpPr>
        <p:spPr>
          <a:xfrm>
            <a:off x="4300608" y="1932344"/>
            <a:ext cx="5613400" cy="37240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342900" indent="-342900">
              <a:lnSpc>
                <a:spcPts val="2200"/>
              </a:lnSpc>
              <a:spcBef>
                <a:spcPts val="400"/>
              </a:spcBef>
              <a:defRPr>
                <a:solidFill>
                  <a:srgbClr val="000000"/>
                </a:solidFill>
              </a:defRPr>
            </a:pPr>
            <a:r>
              <a:rPr lang="en-US" sz="1400" b="1" dirty="0">
                <a:solidFill>
                  <a:srgbClr val="A0968C">
                    <a:lumMod val="75000"/>
                  </a:srgbClr>
                </a:solidFill>
                <a:latin typeface="Arial" panose="020B0604020202020204" pitchFamily="34" charset="0"/>
                <a:ea typeface="黑体" panose="02010609060101010101" pitchFamily="49" charset="-122"/>
                <a:cs typeface="Arial"/>
                <a:sym typeface="Arial"/>
              </a:rPr>
              <a:t>(</a:t>
            </a:r>
            <a:r>
              <a:rPr sz="1400" b="1" dirty="0">
                <a:solidFill>
                  <a:srgbClr val="A0968C">
                    <a:lumMod val="75000"/>
                  </a:srgbClr>
                </a:solidFill>
                <a:latin typeface="Arial" panose="020B0604020202020204" pitchFamily="34" charset="0"/>
                <a:ea typeface="黑体" panose="02010609060101010101" pitchFamily="49" charset="-122"/>
                <a:cs typeface="Arial"/>
                <a:sym typeface="Arial"/>
              </a:rPr>
              <a:t>Acoustic</a:t>
            </a:r>
            <a:r>
              <a:rPr lang="zh-TW" altLang="en-US" sz="1400" b="1" dirty="0">
                <a:solidFill>
                  <a:srgbClr val="A0968C">
                    <a:lumMod val="75000"/>
                  </a:srgbClr>
                </a:solidFill>
                <a:latin typeface="Arial" panose="020B0604020202020204" pitchFamily="34" charset="0"/>
                <a:ea typeface="黑体" panose="02010609060101010101" pitchFamily="49" charset="-122"/>
                <a:cs typeface="Arial"/>
                <a:sym typeface="Arial"/>
              </a:rPr>
              <a:t> </a:t>
            </a:r>
            <a:r>
              <a:rPr lang="en-US" altLang="zh-TW" sz="1400" b="1" dirty="0">
                <a:solidFill>
                  <a:srgbClr val="A0968C">
                    <a:lumMod val="75000"/>
                  </a:srgbClr>
                </a:solidFill>
                <a:latin typeface="Arial" panose="020B0604020202020204" pitchFamily="34" charset="0"/>
                <a:ea typeface="黑体" panose="02010609060101010101" pitchFamily="49" charset="-122"/>
                <a:cs typeface="Arial"/>
                <a:sym typeface="Arial"/>
              </a:rPr>
              <a:t>or sound)</a:t>
            </a:r>
            <a:r>
              <a:rPr sz="1400" b="1" dirty="0">
                <a:solidFill>
                  <a:srgbClr val="A0968C">
                    <a:lumMod val="75000"/>
                  </a:srgbClr>
                </a:solidFill>
                <a:latin typeface="Arial" panose="020B0604020202020204" pitchFamily="34" charset="0"/>
                <a:ea typeface="黑体" panose="02010609060101010101" pitchFamily="49" charset="-122"/>
                <a:cs typeface="Arial"/>
                <a:sym typeface="Arial"/>
              </a:rPr>
              <a:t> </a:t>
            </a:r>
            <a:r>
              <a:rPr sz="1400" dirty="0">
                <a:solidFill>
                  <a:srgbClr val="6817FF"/>
                </a:solidFill>
                <a:latin typeface="Arial" panose="020B0604020202020204" pitchFamily="34" charset="0"/>
                <a:ea typeface="黑体" panose="02010609060101010101" pitchFamily="49" charset="-122"/>
                <a:cs typeface="Arial"/>
                <a:sym typeface="Arial"/>
              </a:rPr>
              <a:t>ADJ</a:t>
            </a:r>
            <a:r>
              <a:rPr sz="1400" b="1" dirty="0">
                <a:solidFill>
                  <a:srgbClr val="6817FF"/>
                </a:solidFill>
                <a:latin typeface="Arial" panose="020B0604020202020204" pitchFamily="34" charset="0"/>
                <a:ea typeface="黑体" panose="02010609060101010101" pitchFamily="49" charset="-122"/>
                <a:cs typeface="Arial"/>
                <a:sym typeface="Arial"/>
              </a:rPr>
              <a:t>4</a:t>
            </a:r>
            <a:r>
              <a:rPr sz="1400" b="1" dirty="0">
                <a:solidFill>
                  <a:srgbClr val="FF8000"/>
                </a:solidFill>
                <a:latin typeface="Arial" panose="020B0604020202020204" pitchFamily="34" charset="0"/>
                <a:ea typeface="黑体" panose="02010609060101010101" pitchFamily="49" charset="-122"/>
                <a:cs typeface="Arial"/>
                <a:sym typeface="Arial"/>
              </a:rPr>
              <a:t> </a:t>
            </a:r>
            <a:r>
              <a:rPr lang="en-US" sz="1400" b="1" dirty="0">
                <a:solidFill>
                  <a:srgbClr val="A0968C">
                    <a:lumMod val="75000"/>
                  </a:srgbClr>
                </a:solidFill>
                <a:latin typeface="Arial" panose="020B0604020202020204" pitchFamily="34" charset="0"/>
                <a:ea typeface="黑体" panose="02010609060101010101" pitchFamily="49" charset="-122"/>
                <a:cs typeface="Arial"/>
                <a:sym typeface="Arial"/>
              </a:rPr>
              <a:t>(</a:t>
            </a:r>
            <a:r>
              <a:rPr sz="1400" b="1" dirty="0">
                <a:solidFill>
                  <a:srgbClr val="A0968C">
                    <a:lumMod val="75000"/>
                  </a:srgbClr>
                </a:solidFill>
                <a:latin typeface="Arial" panose="020B0604020202020204" pitchFamily="34" charset="0"/>
                <a:ea typeface="黑体" panose="02010609060101010101" pitchFamily="49" charset="-122"/>
                <a:cs typeface="Arial"/>
                <a:sym typeface="Arial"/>
              </a:rPr>
              <a:t>impedance</a:t>
            </a:r>
            <a:r>
              <a:rPr lang="en-US" sz="1400" b="1" dirty="0">
                <a:solidFill>
                  <a:srgbClr val="A0968C">
                    <a:lumMod val="75000"/>
                  </a:srgbClr>
                </a:solidFill>
                <a:latin typeface="Arial" panose="020B0604020202020204" pitchFamily="34" charset="0"/>
                <a:ea typeface="黑体" panose="02010609060101010101" pitchFamily="49" charset="-122"/>
                <a:cs typeface="Arial"/>
                <a:sym typeface="Arial"/>
              </a:rPr>
              <a:t> or resistance) </a:t>
            </a:r>
            <a:endParaRPr sz="1400" b="1" dirty="0">
              <a:solidFill>
                <a:srgbClr val="A0968C">
                  <a:lumMod val="75000"/>
                </a:srgbClr>
              </a:solidFill>
              <a:latin typeface="Arial" panose="020B0604020202020204" pitchFamily="34" charset="0"/>
              <a:ea typeface="黑体" panose="02010609060101010101" pitchFamily="49" charset="-122"/>
              <a:cs typeface="Arial"/>
              <a:sym typeface="Arial"/>
            </a:endParaRPr>
          </a:p>
          <a:p>
            <a:pPr marL="342900" indent="-342900">
              <a:lnSpc>
                <a:spcPts val="2200"/>
              </a:lnSpc>
              <a:spcBef>
                <a:spcPts val="300"/>
              </a:spcBef>
              <a:defRPr>
                <a:solidFill>
                  <a:srgbClr val="000000"/>
                </a:solidFill>
              </a:defRPr>
            </a:pPr>
            <a:r>
              <a:rPr sz="1400" dirty="0">
                <a:solidFill>
                  <a:srgbClr val="6817FF"/>
                </a:solidFill>
                <a:latin typeface="Arial" panose="020B0604020202020204" pitchFamily="34" charset="0"/>
                <a:ea typeface="黑体" panose="02010609060101010101" pitchFamily="49" charset="-122"/>
                <a:cs typeface="Arial"/>
                <a:sym typeface="Arial"/>
              </a:rPr>
              <a:t> </a:t>
            </a:r>
            <a:r>
              <a:rPr sz="1400" b="1" dirty="0">
                <a:solidFill>
                  <a:srgbClr val="6817FF"/>
                </a:solidFill>
                <a:latin typeface="Arial" panose="020B0604020202020204" pitchFamily="34" charset="0"/>
                <a:ea typeface="黑体" panose="02010609060101010101" pitchFamily="49" charset="-122"/>
                <a:cs typeface="Arial"/>
                <a:sym typeface="Arial"/>
              </a:rPr>
              <a:t>Acoustic </a:t>
            </a:r>
            <a:r>
              <a:rPr sz="1400" dirty="0">
                <a:solidFill>
                  <a:srgbClr val="7B7166"/>
                </a:solidFill>
                <a:latin typeface="Arial" panose="020B0604020202020204" pitchFamily="34" charset="0"/>
                <a:ea typeface="黑体" panose="02010609060101010101" pitchFamily="49" charset="-122"/>
                <a:cs typeface="Arial"/>
                <a:sym typeface="Arial"/>
              </a:rPr>
              <a:t>waves with lateral </a:t>
            </a:r>
            <a:r>
              <a:rPr sz="1400" b="1" dirty="0">
                <a:solidFill>
                  <a:srgbClr val="6817FF"/>
                </a:solidFill>
                <a:latin typeface="Arial" panose="020B0604020202020204" pitchFamily="34" charset="0"/>
                <a:ea typeface="黑体" panose="02010609060101010101" pitchFamily="49" charset="-122"/>
                <a:cs typeface="Arial"/>
                <a:sym typeface="Arial"/>
              </a:rPr>
              <a:t>impedance</a:t>
            </a:r>
          </a:p>
          <a:p>
            <a:pPr marL="342900" indent="-342900" algn="ctr">
              <a:spcBef>
                <a:spcPts val="1000"/>
              </a:spcBef>
              <a:defRPr>
                <a:solidFill>
                  <a:srgbClr val="000000"/>
                </a:solidFill>
              </a:defRPr>
            </a:pPr>
            <a:endParaRPr sz="1400" dirty="0">
              <a:solidFill>
                <a:srgbClr val="6234A4"/>
              </a:solidFill>
              <a:latin typeface="Arial" panose="020B0604020202020204" pitchFamily="34" charset="0"/>
              <a:ea typeface="黑体" panose="02010609060101010101" pitchFamily="49" charset="-122"/>
              <a:cs typeface="Arial"/>
              <a:sym typeface="Arial"/>
            </a:endParaRPr>
          </a:p>
          <a:p>
            <a:pPr marL="342900" indent="-342900">
              <a:lnSpc>
                <a:spcPts val="2200"/>
              </a:lnSpc>
              <a:spcBef>
                <a:spcPts val="300"/>
              </a:spcBef>
              <a:defRPr>
                <a:solidFill>
                  <a:srgbClr val="000000"/>
                </a:solidFill>
              </a:defRPr>
            </a:pPr>
            <a:r>
              <a:rPr sz="1400" dirty="0">
                <a:solidFill>
                  <a:srgbClr val="6234A4"/>
                </a:solidFill>
                <a:latin typeface="Arial" panose="020B0604020202020204" pitchFamily="34" charset="0"/>
                <a:ea typeface="黑体" panose="02010609060101010101" pitchFamily="49" charset="-122"/>
                <a:cs typeface="Arial"/>
                <a:sym typeface="Arial"/>
              </a:rPr>
              <a:t>                                  </a:t>
            </a:r>
          </a:p>
          <a:p>
            <a:pPr marL="342900" indent="-342900">
              <a:lnSpc>
                <a:spcPts val="2200"/>
              </a:lnSpc>
              <a:spcBef>
                <a:spcPts val="400"/>
              </a:spcBef>
              <a:defRPr>
                <a:solidFill>
                  <a:srgbClr val="000000"/>
                </a:solidFill>
              </a:defRPr>
            </a:pPr>
            <a:endParaRPr lang="en-US" sz="1400" dirty="0">
              <a:solidFill>
                <a:srgbClr val="4B4B4B"/>
              </a:solidFill>
              <a:latin typeface="Arial" panose="020B0604020202020204" pitchFamily="34" charset="0"/>
              <a:ea typeface="黑体" panose="02010609060101010101" pitchFamily="49" charset="-122"/>
              <a:cs typeface="Arial"/>
              <a:sym typeface="Arial"/>
            </a:endParaRPr>
          </a:p>
          <a:p>
            <a:pPr marL="342900" indent="-342900">
              <a:lnSpc>
                <a:spcPts val="2200"/>
              </a:lnSpc>
              <a:defRPr>
                <a:solidFill>
                  <a:srgbClr val="000000"/>
                </a:solidFill>
              </a:defRPr>
            </a:pPr>
            <a:r>
              <a:rPr sz="1400" b="1" dirty="0">
                <a:solidFill>
                  <a:srgbClr val="4B4B4B"/>
                </a:solidFill>
                <a:latin typeface="Arial" panose="020B0604020202020204" pitchFamily="34" charset="0"/>
                <a:ea typeface="黑体" panose="02010609060101010101" pitchFamily="49" charset="-122"/>
                <a:cs typeface="Arial"/>
                <a:sym typeface="Arial"/>
              </a:rPr>
              <a:t>Acoustic</a:t>
            </a:r>
            <a:r>
              <a:rPr sz="1400" b="1" dirty="0">
                <a:solidFill>
                  <a:srgbClr val="0070C0"/>
                </a:solidFill>
                <a:latin typeface="Arial" panose="020B0604020202020204" pitchFamily="34" charset="0"/>
                <a:ea typeface="黑体" panose="02010609060101010101" pitchFamily="49" charset="-122"/>
                <a:cs typeface="Arial"/>
                <a:sym typeface="Arial"/>
              </a:rPr>
              <a:t> </a:t>
            </a:r>
            <a:r>
              <a:rPr sz="1400" dirty="0">
                <a:solidFill>
                  <a:srgbClr val="1AC604"/>
                </a:solidFill>
                <a:latin typeface="Arial" panose="020B0604020202020204" pitchFamily="34" charset="0"/>
                <a:ea typeface="黑体" panose="02010609060101010101" pitchFamily="49" charset="-122"/>
                <a:cs typeface="Arial"/>
                <a:sym typeface="Arial"/>
              </a:rPr>
              <a:t>NEAR</a:t>
            </a:r>
            <a:r>
              <a:rPr sz="1400" b="1" dirty="0">
                <a:solidFill>
                  <a:srgbClr val="1AC604"/>
                </a:solidFill>
                <a:latin typeface="Arial" panose="020B0604020202020204" pitchFamily="34" charset="0"/>
                <a:ea typeface="黑体" panose="02010609060101010101" pitchFamily="49" charset="-122"/>
                <a:cs typeface="Arial"/>
                <a:sym typeface="Arial"/>
              </a:rPr>
              <a:t>4</a:t>
            </a:r>
            <a:r>
              <a:rPr sz="1400" b="1" dirty="0">
                <a:solidFill>
                  <a:srgbClr val="0070C0"/>
                </a:solidFill>
                <a:latin typeface="Arial" panose="020B0604020202020204" pitchFamily="34" charset="0"/>
                <a:ea typeface="黑体" panose="02010609060101010101" pitchFamily="49" charset="-122"/>
                <a:cs typeface="Arial"/>
                <a:sym typeface="Arial"/>
              </a:rPr>
              <a:t> </a:t>
            </a:r>
            <a:r>
              <a:rPr sz="1400" b="1" dirty="0">
                <a:solidFill>
                  <a:srgbClr val="4B4B4B"/>
                </a:solidFill>
                <a:latin typeface="Arial" panose="020B0604020202020204" pitchFamily="34" charset="0"/>
                <a:ea typeface="黑体" panose="02010609060101010101" pitchFamily="49" charset="-122"/>
                <a:cs typeface="Arial"/>
                <a:sym typeface="Arial"/>
              </a:rPr>
              <a:t>impedance</a:t>
            </a:r>
            <a:endParaRPr sz="1400" b="1" dirty="0">
              <a:solidFill>
                <a:srgbClr val="000000"/>
              </a:solidFill>
              <a:latin typeface="Arial" panose="020B0604020202020204" pitchFamily="34" charset="0"/>
              <a:ea typeface="黑体" panose="02010609060101010101" pitchFamily="49" charset="-122"/>
              <a:cs typeface="Arial"/>
              <a:sym typeface="Arial"/>
            </a:endParaRPr>
          </a:p>
          <a:p>
            <a:pPr marL="342900" indent="-342900">
              <a:defRPr>
                <a:solidFill>
                  <a:srgbClr val="000000"/>
                </a:solidFill>
              </a:defRPr>
            </a:pPr>
            <a:endParaRPr lang="en-US" sz="1400" dirty="0">
              <a:solidFill>
                <a:srgbClr val="8B8DED"/>
              </a:solidFill>
              <a:latin typeface="Arial" panose="020B0604020202020204" pitchFamily="34" charset="0"/>
              <a:ea typeface="黑体" panose="02010609060101010101" pitchFamily="49" charset="-122"/>
              <a:cs typeface="Arial"/>
              <a:sym typeface="Arial"/>
            </a:endParaRPr>
          </a:p>
          <a:p>
            <a:pPr marL="342900" indent="-342900">
              <a:defRPr>
                <a:solidFill>
                  <a:srgbClr val="000000"/>
                </a:solidFill>
              </a:defRPr>
            </a:pPr>
            <a:r>
              <a:rPr sz="1400" b="1" dirty="0">
                <a:solidFill>
                  <a:srgbClr val="1AC604"/>
                </a:solidFill>
                <a:latin typeface="Arial" panose="020B0604020202020204" pitchFamily="34" charset="0"/>
                <a:ea typeface="黑体" panose="02010609060101010101" pitchFamily="49" charset="-122"/>
                <a:cs typeface="Arial"/>
                <a:sym typeface="Arial"/>
              </a:rPr>
              <a:t>Acoustic</a:t>
            </a:r>
            <a:r>
              <a:rPr sz="1400" b="1" dirty="0">
                <a:solidFill>
                  <a:srgbClr val="0070C0"/>
                </a:solidFill>
                <a:latin typeface="Arial" panose="020B0604020202020204" pitchFamily="34" charset="0"/>
                <a:ea typeface="黑体" panose="02010609060101010101" pitchFamily="49" charset="-122"/>
                <a:cs typeface="Arial"/>
                <a:sym typeface="Arial"/>
              </a:rPr>
              <a:t> </a:t>
            </a:r>
            <a:r>
              <a:rPr sz="1400" dirty="0">
                <a:solidFill>
                  <a:srgbClr val="7B7166"/>
                </a:solidFill>
                <a:latin typeface="Arial" panose="020B0604020202020204" pitchFamily="34" charset="0"/>
                <a:ea typeface="黑体" panose="02010609060101010101" pitchFamily="49" charset="-122"/>
                <a:cs typeface="Arial"/>
                <a:sym typeface="Arial"/>
              </a:rPr>
              <a:t>waves with lateral </a:t>
            </a:r>
            <a:r>
              <a:rPr sz="1400" b="1" dirty="0">
                <a:solidFill>
                  <a:srgbClr val="1AC604"/>
                </a:solidFill>
                <a:latin typeface="Arial" panose="020B0604020202020204" pitchFamily="34" charset="0"/>
                <a:ea typeface="黑体" panose="02010609060101010101" pitchFamily="49" charset="-122"/>
                <a:cs typeface="Arial"/>
                <a:sym typeface="Arial"/>
              </a:rPr>
              <a:t>impedance</a:t>
            </a:r>
          </a:p>
          <a:p>
            <a:pPr marL="342900" indent="-342900">
              <a:defRPr>
                <a:solidFill>
                  <a:srgbClr val="000000"/>
                </a:solidFill>
              </a:defRPr>
            </a:pPr>
            <a:endParaRPr sz="1400" dirty="0">
              <a:solidFill>
                <a:srgbClr val="6234A4"/>
              </a:solidFill>
              <a:latin typeface="Arial" panose="020B0604020202020204" pitchFamily="34" charset="0"/>
              <a:ea typeface="黑体" panose="02010609060101010101" pitchFamily="49" charset="-122"/>
              <a:cs typeface="Arial"/>
              <a:sym typeface="Arial"/>
            </a:endParaRPr>
          </a:p>
          <a:p>
            <a:pPr marL="342900" indent="-342900">
              <a:defRPr>
                <a:solidFill>
                  <a:srgbClr val="000000"/>
                </a:solidFill>
              </a:defRPr>
            </a:pPr>
            <a:endParaRPr sz="1400" dirty="0">
              <a:solidFill>
                <a:srgbClr val="000000"/>
              </a:solidFill>
              <a:latin typeface="Arial" panose="020B0604020202020204" pitchFamily="34" charset="0"/>
              <a:ea typeface="黑体" panose="02010609060101010101" pitchFamily="49" charset="-122"/>
              <a:cs typeface="Arial"/>
              <a:sym typeface="Arial"/>
            </a:endParaRPr>
          </a:p>
          <a:p>
            <a:pPr marL="342900" indent="-342900">
              <a:defRPr>
                <a:solidFill>
                  <a:srgbClr val="000000"/>
                </a:solidFill>
              </a:defRPr>
            </a:pPr>
            <a:r>
              <a:rPr sz="1400" dirty="0">
                <a:solidFill>
                  <a:srgbClr val="4B4B4B"/>
                </a:solidFill>
                <a:latin typeface="Arial" panose="020B0604020202020204" pitchFamily="34" charset="0"/>
                <a:ea typeface="黑体" panose="02010609060101010101" pitchFamily="49" charset="-122"/>
                <a:cs typeface="Arial"/>
                <a:sym typeface="Arial"/>
              </a:rPr>
              <a:t>		</a:t>
            </a:r>
            <a:endParaRPr sz="1400" dirty="0">
              <a:solidFill>
                <a:srgbClr val="000000"/>
              </a:solidFill>
              <a:latin typeface="Arial" panose="020B0604020202020204" pitchFamily="34" charset="0"/>
              <a:ea typeface="黑体" panose="02010609060101010101" pitchFamily="49" charset="-122"/>
              <a:cs typeface="Arial"/>
              <a:sym typeface="Arial"/>
            </a:endParaRPr>
          </a:p>
          <a:p>
            <a:pPr marL="342900" indent="-342900">
              <a:defRPr>
                <a:solidFill>
                  <a:srgbClr val="000000"/>
                </a:solidFill>
              </a:defRPr>
            </a:pPr>
            <a:r>
              <a:rPr sz="1400" dirty="0">
                <a:solidFill>
                  <a:srgbClr val="4B4B4B"/>
                </a:solidFill>
                <a:latin typeface="Arial" panose="020B0604020202020204" pitchFamily="34" charset="0"/>
                <a:ea typeface="黑体" panose="02010609060101010101" pitchFamily="49" charset="-122"/>
                <a:cs typeface="Arial"/>
                <a:sym typeface="Arial"/>
              </a:rPr>
              <a:t>	</a:t>
            </a:r>
            <a:endParaRPr lang="en-US" sz="1400" dirty="0">
              <a:solidFill>
                <a:srgbClr val="4B4B4B"/>
              </a:solidFill>
              <a:latin typeface="Arial" panose="020B0604020202020204" pitchFamily="34" charset="0"/>
              <a:ea typeface="黑体" panose="02010609060101010101" pitchFamily="49" charset="-122"/>
              <a:cs typeface="Arial"/>
              <a:sym typeface="Arial"/>
            </a:endParaRPr>
          </a:p>
          <a:p>
            <a:pPr marL="342900" indent="-342900">
              <a:defRPr>
                <a:solidFill>
                  <a:srgbClr val="000000"/>
                </a:solidFill>
              </a:defRPr>
            </a:pPr>
            <a:r>
              <a:rPr sz="1400" dirty="0">
                <a:solidFill>
                  <a:srgbClr val="7B7166"/>
                </a:solidFill>
                <a:latin typeface="Arial" panose="020B0604020202020204" pitchFamily="34" charset="0"/>
                <a:ea typeface="黑体" panose="02010609060101010101" pitchFamily="49" charset="-122"/>
                <a:cs typeface="Arial"/>
                <a:sym typeface="Arial"/>
              </a:rPr>
              <a:t>Calculated</a:t>
            </a:r>
            <a:r>
              <a:rPr sz="1400" dirty="0">
                <a:solidFill>
                  <a:srgbClr val="1AC604"/>
                </a:solidFill>
                <a:latin typeface="Arial" panose="020B0604020202020204" pitchFamily="34" charset="0"/>
                <a:ea typeface="黑体" panose="02010609060101010101" pitchFamily="49" charset="-122"/>
                <a:cs typeface="Arial"/>
                <a:sym typeface="Arial"/>
              </a:rPr>
              <a:t> </a:t>
            </a:r>
            <a:r>
              <a:rPr sz="1400" b="1" dirty="0">
                <a:solidFill>
                  <a:srgbClr val="1AC604"/>
                </a:solidFill>
                <a:latin typeface="Arial" panose="020B0604020202020204" pitchFamily="34" charset="0"/>
                <a:ea typeface="黑体" panose="02010609060101010101" pitchFamily="49" charset="-122"/>
                <a:cs typeface="Arial"/>
                <a:sym typeface="Arial"/>
              </a:rPr>
              <a:t>impedance</a:t>
            </a:r>
            <a:r>
              <a:rPr sz="1400" dirty="0">
                <a:solidFill>
                  <a:srgbClr val="1AC604"/>
                </a:solidFill>
                <a:latin typeface="Arial" panose="020B0604020202020204" pitchFamily="34" charset="0"/>
                <a:ea typeface="黑体" panose="02010609060101010101" pitchFamily="49" charset="-122"/>
                <a:cs typeface="Arial"/>
                <a:sym typeface="Arial"/>
              </a:rPr>
              <a:t> </a:t>
            </a:r>
            <a:r>
              <a:rPr sz="1400" dirty="0">
                <a:solidFill>
                  <a:srgbClr val="7B7166"/>
                </a:solidFill>
                <a:latin typeface="Arial" panose="020B0604020202020204" pitchFamily="34" charset="0"/>
                <a:ea typeface="黑体" panose="02010609060101010101" pitchFamily="49" charset="-122"/>
                <a:cs typeface="Arial"/>
                <a:sym typeface="Arial"/>
              </a:rPr>
              <a:t>by using </a:t>
            </a:r>
            <a:r>
              <a:rPr sz="1400" b="1" dirty="0">
                <a:solidFill>
                  <a:srgbClr val="1AC604"/>
                </a:solidFill>
                <a:latin typeface="Arial" panose="020B0604020202020204" pitchFamily="34" charset="0"/>
                <a:ea typeface="黑体" panose="02010609060101010101" pitchFamily="49" charset="-122"/>
                <a:cs typeface="Arial"/>
                <a:sym typeface="Arial"/>
              </a:rPr>
              <a:t>acoustic</a:t>
            </a:r>
            <a:r>
              <a:rPr sz="1400" dirty="0">
                <a:solidFill>
                  <a:srgbClr val="7B7166"/>
                </a:solidFill>
                <a:latin typeface="Arial" panose="020B0604020202020204" pitchFamily="34" charset="0"/>
                <a:ea typeface="黑体" panose="02010609060101010101" pitchFamily="49" charset="-122"/>
                <a:cs typeface="Arial"/>
                <a:sym typeface="Arial"/>
              </a:rPr>
              <a:t> waves</a:t>
            </a:r>
          </a:p>
          <a:p>
            <a:pPr marL="342900" indent="-342900">
              <a:lnSpc>
                <a:spcPts val="2200"/>
              </a:lnSpc>
              <a:spcBef>
                <a:spcPts val="400"/>
              </a:spcBef>
              <a:defRPr>
                <a:solidFill>
                  <a:srgbClr val="000000"/>
                </a:solidFill>
              </a:defRPr>
            </a:pPr>
            <a:r>
              <a:rPr sz="1400" dirty="0">
                <a:solidFill>
                  <a:srgbClr val="4B4B4B"/>
                </a:solidFill>
                <a:latin typeface="Arial" panose="020B0604020202020204" pitchFamily="34" charset="0"/>
                <a:ea typeface="黑体" panose="02010609060101010101" pitchFamily="49" charset="-122"/>
                <a:cs typeface="Arial"/>
                <a:sym typeface="Arial"/>
              </a:rPr>
              <a:t>	</a:t>
            </a:r>
          </a:p>
        </p:txBody>
      </p:sp>
      <p:grpSp>
        <p:nvGrpSpPr>
          <p:cNvPr id="2" name="Group 551"/>
          <p:cNvGrpSpPr/>
          <p:nvPr/>
        </p:nvGrpSpPr>
        <p:grpSpPr>
          <a:xfrm>
            <a:off x="5156320" y="2513655"/>
            <a:ext cx="446094" cy="594503"/>
            <a:chOff x="38" y="54"/>
            <a:chExt cx="446092" cy="594502"/>
          </a:xfrm>
        </p:grpSpPr>
        <p:sp>
          <p:nvSpPr>
            <p:cNvPr id="55" name="Shape 549"/>
            <p:cNvSpPr/>
            <p:nvPr/>
          </p:nvSpPr>
          <p:spPr>
            <a:xfrm rot="16200846">
              <a:off x="69094" y="-69002"/>
              <a:ext cx="307979" cy="4460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519"/>
                    <a:pt x="10800" y="19185"/>
                  </a:cubicBezTo>
                  <a:lnTo>
                    <a:pt x="10800" y="13215"/>
                  </a:lnTo>
                  <a:cubicBezTo>
                    <a:pt x="10800" y="11881"/>
                    <a:pt x="5965" y="10800"/>
                    <a:pt x="0" y="10800"/>
                  </a:cubicBezTo>
                  <a:cubicBezTo>
                    <a:pt x="5965" y="10800"/>
                    <a:pt x="10800" y="9719"/>
                    <a:pt x="10800" y="8385"/>
                  </a:cubicBezTo>
                  <a:lnTo>
                    <a:pt x="10800" y="2415"/>
                  </a:lnTo>
                  <a:cubicBezTo>
                    <a:pt x="10800" y="1081"/>
                    <a:pt x="15635" y="0"/>
                    <a:pt x="21600" y="0"/>
                  </a:cubicBezTo>
                </a:path>
              </a:pathLst>
            </a:custGeom>
            <a:noFill/>
            <a:ln w="12700" cap="flat">
              <a:solidFill>
                <a:srgbClr val="6817FF"/>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56" name="Shape 550"/>
            <p:cNvSpPr/>
            <p:nvPr/>
          </p:nvSpPr>
          <p:spPr>
            <a:xfrm>
              <a:off x="76238" y="317557"/>
              <a:ext cx="252415"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a:latin typeface="Arial"/>
                  <a:ea typeface="Arial"/>
                  <a:cs typeface="Arial"/>
                  <a:sym typeface="Arial"/>
                </a:defRPr>
              </a:lvl1pPr>
            </a:lstStyle>
            <a:p>
              <a:pPr>
                <a:defRPr>
                  <a:solidFill>
                    <a:srgbClr val="000000"/>
                  </a:solidFill>
                </a:defRPr>
              </a:pPr>
              <a:r>
                <a:rPr>
                  <a:solidFill>
                    <a:srgbClr val="4B4B4B"/>
                  </a:solidFill>
                  <a:latin typeface="Arial" panose="020B0604020202020204" pitchFamily="34" charset="0"/>
                  <a:ea typeface="黑体" panose="02010609060101010101" pitchFamily="49" charset="-122"/>
                </a:rPr>
                <a:t>1</a:t>
              </a:r>
            </a:p>
          </p:txBody>
        </p:sp>
      </p:grpSp>
      <p:grpSp>
        <p:nvGrpSpPr>
          <p:cNvPr id="4" name="Group 554"/>
          <p:cNvGrpSpPr/>
          <p:nvPr/>
        </p:nvGrpSpPr>
        <p:grpSpPr>
          <a:xfrm>
            <a:off x="5680128" y="4264732"/>
            <a:ext cx="239716" cy="596084"/>
            <a:chOff x="37" y="30"/>
            <a:chExt cx="239715" cy="596083"/>
          </a:xfrm>
        </p:grpSpPr>
        <p:sp>
          <p:nvSpPr>
            <p:cNvPr id="58" name="Shape 552"/>
            <p:cNvSpPr/>
            <p:nvPr/>
          </p:nvSpPr>
          <p:spPr>
            <a:xfrm rot="16200846">
              <a:off x="-34093" y="34160"/>
              <a:ext cx="307976" cy="23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4"/>
                    <a:pt x="10800" y="19800"/>
                  </a:cubicBezTo>
                  <a:lnTo>
                    <a:pt x="10800" y="12600"/>
                  </a:lnTo>
                  <a:cubicBezTo>
                    <a:pt x="10800" y="11606"/>
                    <a:pt x="5965" y="10800"/>
                    <a:pt x="0" y="10800"/>
                  </a:cubicBezTo>
                  <a:cubicBezTo>
                    <a:pt x="5965" y="10800"/>
                    <a:pt x="10800" y="9994"/>
                    <a:pt x="10800" y="9000"/>
                  </a:cubicBezTo>
                  <a:lnTo>
                    <a:pt x="10800" y="1800"/>
                  </a:lnTo>
                  <a:cubicBezTo>
                    <a:pt x="10800" y="806"/>
                    <a:pt x="15635" y="0"/>
                    <a:pt x="21600" y="0"/>
                  </a:cubicBezTo>
                </a:path>
              </a:pathLst>
            </a:custGeom>
            <a:noFill/>
            <a:ln w="12700" cap="flat">
              <a:solidFill>
                <a:srgbClr val="1AC604"/>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59" name="Shape 553"/>
            <p:cNvSpPr/>
            <p:nvPr/>
          </p:nvSpPr>
          <p:spPr>
            <a:xfrm>
              <a:off x="69520" y="319114"/>
              <a:ext cx="128240"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a:defRPr>
                  <a:latin typeface="Arial"/>
                  <a:ea typeface="Arial"/>
                  <a:cs typeface="Arial"/>
                  <a:sym typeface="Arial"/>
                </a:defRPr>
              </a:lvl1pPr>
            </a:lstStyle>
            <a:p>
              <a:pPr>
                <a:defRPr>
                  <a:solidFill>
                    <a:srgbClr val="000000"/>
                  </a:solidFill>
                </a:defRPr>
              </a:pPr>
              <a:r>
                <a:rPr dirty="0">
                  <a:solidFill>
                    <a:srgbClr val="4B4B4B"/>
                  </a:solidFill>
                  <a:latin typeface="Arial" panose="020B0604020202020204" pitchFamily="34" charset="0"/>
                  <a:ea typeface="黑体" panose="02010609060101010101" pitchFamily="49" charset="-122"/>
                </a:rPr>
                <a:t>2</a:t>
              </a:r>
            </a:p>
          </p:txBody>
        </p:sp>
      </p:grpSp>
      <p:grpSp>
        <p:nvGrpSpPr>
          <p:cNvPr id="5" name="Group 558"/>
          <p:cNvGrpSpPr/>
          <p:nvPr/>
        </p:nvGrpSpPr>
        <p:grpSpPr>
          <a:xfrm>
            <a:off x="5718297" y="2512067"/>
            <a:ext cx="259938" cy="596090"/>
            <a:chOff x="28575" y="27"/>
            <a:chExt cx="259936" cy="596088"/>
          </a:xfrm>
        </p:grpSpPr>
        <p:sp>
          <p:nvSpPr>
            <p:cNvPr id="61" name="Shape 556"/>
            <p:cNvSpPr/>
            <p:nvPr/>
          </p:nvSpPr>
          <p:spPr>
            <a:xfrm rot="16200846">
              <a:off x="-11114" y="39716"/>
              <a:ext cx="307979" cy="2286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4"/>
                    <a:pt x="10800" y="19800"/>
                  </a:cubicBezTo>
                  <a:lnTo>
                    <a:pt x="10800" y="12600"/>
                  </a:lnTo>
                  <a:cubicBezTo>
                    <a:pt x="10800" y="11606"/>
                    <a:pt x="5965" y="10800"/>
                    <a:pt x="0" y="10800"/>
                  </a:cubicBezTo>
                  <a:cubicBezTo>
                    <a:pt x="5965" y="10800"/>
                    <a:pt x="10800" y="9994"/>
                    <a:pt x="10800" y="9000"/>
                  </a:cubicBezTo>
                  <a:lnTo>
                    <a:pt x="10800" y="1800"/>
                  </a:lnTo>
                  <a:cubicBezTo>
                    <a:pt x="10800" y="806"/>
                    <a:pt x="15635" y="0"/>
                    <a:pt x="21600" y="0"/>
                  </a:cubicBezTo>
                </a:path>
              </a:pathLst>
            </a:custGeom>
            <a:noFill/>
            <a:ln w="12700" cap="flat">
              <a:solidFill>
                <a:srgbClr val="6817FF"/>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62" name="Shape 557"/>
            <p:cNvSpPr/>
            <p:nvPr/>
          </p:nvSpPr>
          <p:spPr>
            <a:xfrm>
              <a:off x="36096" y="319117"/>
              <a:ext cx="252415"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a:latin typeface="Arial"/>
                  <a:ea typeface="Arial"/>
                  <a:cs typeface="Arial"/>
                  <a:sym typeface="Arial"/>
                </a:defRPr>
              </a:lvl1pPr>
            </a:lstStyle>
            <a:p>
              <a:pPr>
                <a:defRPr>
                  <a:solidFill>
                    <a:srgbClr val="000000"/>
                  </a:solidFill>
                </a:defRPr>
              </a:pPr>
              <a:r>
                <a:rPr dirty="0">
                  <a:solidFill>
                    <a:srgbClr val="4B4B4B"/>
                  </a:solidFill>
                  <a:latin typeface="Arial" panose="020B0604020202020204" pitchFamily="34" charset="0"/>
                  <a:ea typeface="黑体" panose="02010609060101010101" pitchFamily="49" charset="-122"/>
                </a:rPr>
                <a:t>2</a:t>
              </a:r>
            </a:p>
          </p:txBody>
        </p:sp>
      </p:grpSp>
      <p:grpSp>
        <p:nvGrpSpPr>
          <p:cNvPr id="9" name="Group 561"/>
          <p:cNvGrpSpPr/>
          <p:nvPr/>
        </p:nvGrpSpPr>
        <p:grpSpPr>
          <a:xfrm>
            <a:off x="6042146" y="2518418"/>
            <a:ext cx="466731" cy="594501"/>
            <a:chOff x="37" y="58"/>
            <a:chExt cx="466729" cy="594500"/>
          </a:xfrm>
        </p:grpSpPr>
        <p:sp>
          <p:nvSpPr>
            <p:cNvPr id="64" name="Shape 559"/>
            <p:cNvSpPr/>
            <p:nvPr/>
          </p:nvSpPr>
          <p:spPr>
            <a:xfrm rot="16200846">
              <a:off x="79413" y="-79318"/>
              <a:ext cx="307978" cy="46672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679"/>
                    <a:pt x="10800" y="19543"/>
                  </a:cubicBezTo>
                  <a:lnTo>
                    <a:pt x="10800" y="12857"/>
                  </a:lnTo>
                  <a:cubicBezTo>
                    <a:pt x="10800" y="11721"/>
                    <a:pt x="5965" y="10800"/>
                    <a:pt x="0" y="10800"/>
                  </a:cubicBezTo>
                  <a:cubicBezTo>
                    <a:pt x="5965" y="10800"/>
                    <a:pt x="10800" y="9879"/>
                    <a:pt x="10800" y="8743"/>
                  </a:cubicBezTo>
                  <a:lnTo>
                    <a:pt x="10800" y="2057"/>
                  </a:lnTo>
                  <a:cubicBezTo>
                    <a:pt x="10800" y="921"/>
                    <a:pt x="15635" y="0"/>
                    <a:pt x="21600" y="0"/>
                  </a:cubicBezTo>
                </a:path>
              </a:pathLst>
            </a:custGeom>
            <a:noFill/>
            <a:ln w="12700" cap="flat">
              <a:solidFill>
                <a:srgbClr val="6817FF"/>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65" name="Shape 560"/>
            <p:cNvSpPr/>
            <p:nvPr/>
          </p:nvSpPr>
          <p:spPr>
            <a:xfrm>
              <a:off x="104811" y="317559"/>
              <a:ext cx="252416"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a:latin typeface="Arial"/>
                  <a:ea typeface="Arial"/>
                  <a:cs typeface="Arial"/>
                  <a:sym typeface="Arial"/>
                </a:defRPr>
              </a:lvl1pPr>
            </a:lstStyle>
            <a:p>
              <a:pPr>
                <a:defRPr>
                  <a:solidFill>
                    <a:srgbClr val="000000"/>
                  </a:solidFill>
                </a:defRPr>
              </a:pPr>
              <a:r>
                <a:rPr>
                  <a:solidFill>
                    <a:srgbClr val="4B4B4B"/>
                  </a:solidFill>
                  <a:latin typeface="Arial" panose="020B0604020202020204" pitchFamily="34" charset="0"/>
                  <a:ea typeface="黑体" panose="02010609060101010101" pitchFamily="49" charset="-122"/>
                </a:rPr>
                <a:t>3</a:t>
              </a:r>
            </a:p>
          </p:txBody>
        </p:sp>
      </p:grpSp>
      <p:grpSp>
        <p:nvGrpSpPr>
          <p:cNvPr id="10" name="Group 564"/>
          <p:cNvGrpSpPr/>
          <p:nvPr/>
        </p:nvGrpSpPr>
        <p:grpSpPr>
          <a:xfrm>
            <a:off x="6005565" y="4266317"/>
            <a:ext cx="466731" cy="594501"/>
            <a:chOff x="37" y="58"/>
            <a:chExt cx="466729" cy="594500"/>
          </a:xfrm>
        </p:grpSpPr>
        <p:sp>
          <p:nvSpPr>
            <p:cNvPr id="67" name="Shape 562"/>
            <p:cNvSpPr/>
            <p:nvPr/>
          </p:nvSpPr>
          <p:spPr>
            <a:xfrm rot="16200846">
              <a:off x="79413" y="-79318"/>
              <a:ext cx="307978" cy="46672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679"/>
                    <a:pt x="10800" y="19543"/>
                  </a:cubicBezTo>
                  <a:lnTo>
                    <a:pt x="10800" y="12857"/>
                  </a:lnTo>
                  <a:cubicBezTo>
                    <a:pt x="10800" y="11721"/>
                    <a:pt x="5965" y="10800"/>
                    <a:pt x="0" y="10800"/>
                  </a:cubicBezTo>
                  <a:cubicBezTo>
                    <a:pt x="5965" y="10800"/>
                    <a:pt x="10800" y="9879"/>
                    <a:pt x="10800" y="8743"/>
                  </a:cubicBezTo>
                  <a:lnTo>
                    <a:pt x="10800" y="2057"/>
                  </a:lnTo>
                  <a:cubicBezTo>
                    <a:pt x="10800" y="921"/>
                    <a:pt x="15635" y="0"/>
                    <a:pt x="21600" y="0"/>
                  </a:cubicBezTo>
                </a:path>
              </a:pathLst>
            </a:custGeom>
            <a:noFill/>
            <a:ln w="12700" cap="flat">
              <a:solidFill>
                <a:srgbClr val="1AC604"/>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68" name="Shape 563"/>
            <p:cNvSpPr/>
            <p:nvPr/>
          </p:nvSpPr>
          <p:spPr>
            <a:xfrm>
              <a:off x="177218" y="317559"/>
              <a:ext cx="128240" cy="276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a:defRPr>
                  <a:latin typeface="Arial"/>
                  <a:ea typeface="Arial"/>
                  <a:cs typeface="Arial"/>
                  <a:sym typeface="Arial"/>
                </a:defRPr>
              </a:lvl1pPr>
            </a:lstStyle>
            <a:p>
              <a:pPr>
                <a:defRPr>
                  <a:solidFill>
                    <a:srgbClr val="000000"/>
                  </a:solidFill>
                </a:defRPr>
              </a:pPr>
              <a:r>
                <a:rPr>
                  <a:solidFill>
                    <a:srgbClr val="4B4B4B"/>
                  </a:solidFill>
                  <a:latin typeface="Arial" panose="020B0604020202020204" pitchFamily="34" charset="0"/>
                  <a:ea typeface="黑体" panose="02010609060101010101" pitchFamily="49" charset="-122"/>
                </a:rPr>
                <a:t>3</a:t>
              </a:r>
            </a:p>
          </p:txBody>
        </p:sp>
      </p:grpSp>
      <p:grpSp>
        <p:nvGrpSpPr>
          <p:cNvPr id="12" name="Group 567"/>
          <p:cNvGrpSpPr/>
          <p:nvPr/>
        </p:nvGrpSpPr>
        <p:grpSpPr>
          <a:xfrm>
            <a:off x="5138789" y="4266315"/>
            <a:ext cx="479431" cy="594502"/>
            <a:chOff x="37" y="58"/>
            <a:chExt cx="479429" cy="594500"/>
          </a:xfrm>
        </p:grpSpPr>
        <p:sp>
          <p:nvSpPr>
            <p:cNvPr id="70" name="Shape 565"/>
            <p:cNvSpPr/>
            <p:nvPr/>
          </p:nvSpPr>
          <p:spPr>
            <a:xfrm rot="16200846">
              <a:off x="85762" y="-85667"/>
              <a:ext cx="307979" cy="47942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4"/>
                    <a:pt x="10800" y="19800"/>
                  </a:cubicBezTo>
                  <a:lnTo>
                    <a:pt x="10800" y="12600"/>
                  </a:lnTo>
                  <a:cubicBezTo>
                    <a:pt x="10800" y="11606"/>
                    <a:pt x="5965" y="10800"/>
                    <a:pt x="0" y="10800"/>
                  </a:cubicBezTo>
                  <a:cubicBezTo>
                    <a:pt x="5965" y="10800"/>
                    <a:pt x="10800" y="9994"/>
                    <a:pt x="10800" y="9000"/>
                  </a:cubicBezTo>
                  <a:lnTo>
                    <a:pt x="10800" y="1800"/>
                  </a:lnTo>
                  <a:cubicBezTo>
                    <a:pt x="10800" y="806"/>
                    <a:pt x="15635" y="0"/>
                    <a:pt x="21600" y="0"/>
                  </a:cubicBezTo>
                </a:path>
              </a:pathLst>
            </a:custGeom>
            <a:noFill/>
            <a:ln w="12700" cap="flat">
              <a:solidFill>
                <a:srgbClr val="1AC604"/>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71" name="Shape 566"/>
            <p:cNvSpPr/>
            <p:nvPr/>
          </p:nvSpPr>
          <p:spPr>
            <a:xfrm>
              <a:off x="167694" y="317560"/>
              <a:ext cx="128240"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a:defRPr>
                  <a:latin typeface="Arial"/>
                  <a:ea typeface="Arial"/>
                  <a:cs typeface="Arial"/>
                  <a:sym typeface="Arial"/>
                </a:defRPr>
              </a:lvl1pPr>
            </a:lstStyle>
            <a:p>
              <a:pPr>
                <a:defRPr>
                  <a:solidFill>
                    <a:srgbClr val="000000"/>
                  </a:solidFill>
                </a:defRPr>
              </a:pPr>
              <a:r>
                <a:rPr dirty="0">
                  <a:solidFill>
                    <a:srgbClr val="4B4B4B"/>
                  </a:solidFill>
                  <a:latin typeface="Arial" panose="020B0604020202020204" pitchFamily="34" charset="0"/>
                  <a:ea typeface="黑体" panose="02010609060101010101" pitchFamily="49" charset="-122"/>
                </a:rPr>
                <a:t>1</a:t>
              </a:r>
            </a:p>
          </p:txBody>
        </p:sp>
      </p:grpSp>
      <p:grpSp>
        <p:nvGrpSpPr>
          <p:cNvPr id="13" name="Group 570"/>
          <p:cNvGrpSpPr/>
          <p:nvPr/>
        </p:nvGrpSpPr>
        <p:grpSpPr>
          <a:xfrm>
            <a:off x="6400628" y="5302111"/>
            <a:ext cx="381005" cy="581800"/>
            <a:chOff x="37" y="46"/>
            <a:chExt cx="381003" cy="581798"/>
          </a:xfrm>
        </p:grpSpPr>
        <p:sp>
          <p:nvSpPr>
            <p:cNvPr id="73" name="Shape 568"/>
            <p:cNvSpPr/>
            <p:nvPr/>
          </p:nvSpPr>
          <p:spPr>
            <a:xfrm rot="16200846">
              <a:off x="36550" y="-36467"/>
              <a:ext cx="307977" cy="3810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949"/>
                    <a:pt x="10800" y="20145"/>
                  </a:cubicBezTo>
                  <a:lnTo>
                    <a:pt x="10800" y="12255"/>
                  </a:lnTo>
                  <a:cubicBezTo>
                    <a:pt x="10800" y="11451"/>
                    <a:pt x="5965" y="10800"/>
                    <a:pt x="0" y="10800"/>
                  </a:cubicBezTo>
                  <a:cubicBezTo>
                    <a:pt x="5965" y="10800"/>
                    <a:pt x="10800" y="10149"/>
                    <a:pt x="10800" y="9345"/>
                  </a:cubicBezTo>
                  <a:lnTo>
                    <a:pt x="10800" y="1455"/>
                  </a:lnTo>
                  <a:cubicBezTo>
                    <a:pt x="10800" y="651"/>
                    <a:pt x="15635" y="0"/>
                    <a:pt x="21600" y="0"/>
                  </a:cubicBezTo>
                </a:path>
              </a:pathLst>
            </a:custGeom>
            <a:noFill/>
            <a:ln w="12700" cap="flat">
              <a:solidFill>
                <a:srgbClr val="1AC604"/>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74" name="Shape 569"/>
            <p:cNvSpPr/>
            <p:nvPr/>
          </p:nvSpPr>
          <p:spPr>
            <a:xfrm>
              <a:off x="126042" y="304846"/>
              <a:ext cx="128240"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a:defRPr>
                  <a:latin typeface="Arial"/>
                  <a:ea typeface="Arial"/>
                  <a:cs typeface="Arial"/>
                  <a:sym typeface="Arial"/>
                </a:defRPr>
              </a:lvl1pPr>
            </a:lstStyle>
            <a:p>
              <a:pPr>
                <a:defRPr>
                  <a:solidFill>
                    <a:srgbClr val="000000"/>
                  </a:solidFill>
                </a:defRPr>
              </a:pPr>
              <a:r>
                <a:rPr dirty="0">
                  <a:solidFill>
                    <a:srgbClr val="4B4B4B"/>
                  </a:solidFill>
                  <a:latin typeface="Arial" panose="020B0604020202020204" pitchFamily="34" charset="0"/>
                  <a:ea typeface="黑体" panose="02010609060101010101" pitchFamily="49" charset="-122"/>
                </a:rPr>
                <a:t>1</a:t>
              </a:r>
            </a:p>
          </p:txBody>
        </p:sp>
      </p:grpSp>
      <p:grpSp>
        <p:nvGrpSpPr>
          <p:cNvPr id="14" name="Group 573"/>
          <p:cNvGrpSpPr/>
          <p:nvPr/>
        </p:nvGrpSpPr>
        <p:grpSpPr>
          <a:xfrm>
            <a:off x="6162504" y="5289411"/>
            <a:ext cx="190504" cy="594500"/>
            <a:chOff x="38" y="23"/>
            <a:chExt cx="190503" cy="594498"/>
          </a:xfrm>
        </p:grpSpPr>
        <p:sp>
          <p:nvSpPr>
            <p:cNvPr id="76" name="Shape 571"/>
            <p:cNvSpPr/>
            <p:nvPr/>
          </p:nvSpPr>
          <p:spPr>
            <a:xfrm rot="16200846">
              <a:off x="-58699" y="58760"/>
              <a:ext cx="307977" cy="1905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345"/>
                    <a:pt x="10800" y="18798"/>
                  </a:cubicBezTo>
                  <a:lnTo>
                    <a:pt x="10800" y="13602"/>
                  </a:lnTo>
                  <a:cubicBezTo>
                    <a:pt x="10800" y="12055"/>
                    <a:pt x="5965" y="10800"/>
                    <a:pt x="0" y="10800"/>
                  </a:cubicBezTo>
                  <a:cubicBezTo>
                    <a:pt x="5965" y="10800"/>
                    <a:pt x="10800" y="9545"/>
                    <a:pt x="10800" y="7998"/>
                  </a:cubicBezTo>
                  <a:lnTo>
                    <a:pt x="10800" y="2802"/>
                  </a:lnTo>
                  <a:cubicBezTo>
                    <a:pt x="10800" y="1255"/>
                    <a:pt x="15635" y="0"/>
                    <a:pt x="21600" y="0"/>
                  </a:cubicBezTo>
                </a:path>
              </a:pathLst>
            </a:custGeom>
            <a:noFill/>
            <a:ln w="12700" cap="flat">
              <a:solidFill>
                <a:srgbClr val="1AC604"/>
              </a:solidFill>
              <a:prstDash val="solid"/>
              <a:round/>
            </a:ln>
            <a:effectLst/>
          </p:spPr>
          <p:txBody>
            <a:bodyPr wrap="square" lIns="0" tIns="0" rIns="0" bIns="0" numCol="1" anchor="ctr">
              <a:noAutofit/>
            </a:bodyPr>
            <a:lstStyle/>
            <a:p>
              <a:pPr>
                <a:defRPr>
                  <a:latin typeface="Arial"/>
                  <a:ea typeface="Arial"/>
                  <a:cs typeface="Arial"/>
                  <a:sym typeface="Arial"/>
                </a:defRPr>
              </a:pPr>
              <a:endParaRPr>
                <a:solidFill>
                  <a:srgbClr val="4B4B4B"/>
                </a:solidFill>
                <a:latin typeface="Arial" panose="020B0604020202020204" pitchFamily="34" charset="0"/>
                <a:ea typeface="黑体" panose="02010609060101010101" pitchFamily="49" charset="-122"/>
                <a:cs typeface="Arial"/>
                <a:sym typeface="Arial"/>
              </a:endParaRPr>
            </a:p>
          </p:txBody>
        </p:sp>
        <p:sp>
          <p:nvSpPr>
            <p:cNvPr id="77" name="Shape 572"/>
            <p:cNvSpPr/>
            <p:nvPr/>
          </p:nvSpPr>
          <p:spPr>
            <a:xfrm>
              <a:off x="35014" y="317523"/>
              <a:ext cx="128240"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a:defRPr>
                  <a:latin typeface="Arial"/>
                  <a:ea typeface="Arial"/>
                  <a:cs typeface="Arial"/>
                  <a:sym typeface="Arial"/>
                </a:defRPr>
              </a:lvl1pPr>
            </a:lstStyle>
            <a:p>
              <a:pPr>
                <a:defRPr>
                  <a:solidFill>
                    <a:srgbClr val="000000"/>
                  </a:solidFill>
                </a:defRPr>
              </a:pPr>
              <a:r>
                <a:rPr dirty="0">
                  <a:solidFill>
                    <a:srgbClr val="4B4B4B"/>
                  </a:solidFill>
                  <a:latin typeface="Arial" panose="020B0604020202020204" pitchFamily="34" charset="0"/>
                  <a:ea typeface="黑体" panose="02010609060101010101" pitchFamily="49" charset="-122"/>
                </a:rPr>
                <a:t>2</a:t>
              </a:r>
            </a:p>
          </p:txBody>
        </p:sp>
      </p:grpSp>
      <p:grpSp>
        <p:nvGrpSpPr>
          <p:cNvPr id="15" name="Group 85"/>
          <p:cNvGrpSpPr/>
          <p:nvPr/>
        </p:nvGrpSpPr>
        <p:grpSpPr>
          <a:xfrm>
            <a:off x="541408" y="4231742"/>
            <a:ext cx="3741738" cy="312142"/>
            <a:chOff x="914400" y="4431032"/>
            <a:chExt cx="3741738" cy="312142"/>
          </a:xfrm>
        </p:grpSpPr>
        <p:sp>
          <p:nvSpPr>
            <p:cNvPr id="36" name="Shape 574"/>
            <p:cNvSpPr/>
            <p:nvPr/>
          </p:nvSpPr>
          <p:spPr>
            <a:xfrm>
              <a:off x="914400" y="4463993"/>
              <a:ext cx="3741738" cy="2462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352777" indent="-352777">
                <a:spcBef>
                  <a:spcPts val="2400"/>
                </a:spcBef>
                <a:buClr>
                  <a:srgbClr val="FF8000"/>
                </a:buClr>
                <a:buSzPct val="100000"/>
                <a:defRPr>
                  <a:solidFill>
                    <a:srgbClr val="000000"/>
                  </a:solidFill>
                </a:defRPr>
              </a:pPr>
              <a:r>
                <a:rPr sz="1600" b="1" dirty="0" err="1">
                  <a:solidFill>
                    <a:srgbClr val="4B4B4B"/>
                  </a:solidFill>
                  <a:latin typeface="Arial" panose="020B0604020202020204" pitchFamily="34" charset="0"/>
                  <a:ea typeface="黑体" panose="02010609060101010101" pitchFamily="49" charset="-122"/>
                  <a:cs typeface="Microsoft JhengHei"/>
                  <a:sym typeface="Microsoft JhengHei"/>
                </a:rPr>
                <a:t>NEAR</a:t>
              </a:r>
              <a:r>
                <a:rPr lang="en-US" sz="1600" b="1" dirty="0" err="1">
                  <a:solidFill>
                    <a:srgbClr val="1AC604"/>
                  </a:solidFill>
                  <a:latin typeface="Arial" panose="020B0604020202020204" pitchFamily="34" charset="0"/>
                  <a:ea typeface="黑体" panose="02010609060101010101" pitchFamily="49" charset="-122"/>
                  <a:cs typeface="Microsoft JhengHei"/>
                  <a:sym typeface="Microsoft JhengHei"/>
                </a:rPr>
                <a:t>n</a:t>
              </a:r>
              <a:endParaRPr lang="en-US" sz="1600" b="1" dirty="0">
                <a:solidFill>
                  <a:srgbClr val="1AC604"/>
                </a:solidFill>
                <a:latin typeface="Arial" panose="020B0604020202020204" pitchFamily="34" charset="0"/>
                <a:ea typeface="黑体" panose="02010609060101010101" pitchFamily="49" charset="-122"/>
                <a:cs typeface="Microsoft JhengHei"/>
                <a:sym typeface="Microsoft JhengHei"/>
              </a:endParaRPr>
            </a:p>
          </p:txBody>
        </p:sp>
        <p:sp>
          <p:nvSpPr>
            <p:cNvPr id="82" name="Shape 592"/>
            <p:cNvSpPr/>
            <p:nvPr/>
          </p:nvSpPr>
          <p:spPr>
            <a:xfrm>
              <a:off x="1770766" y="4431032"/>
              <a:ext cx="2817189" cy="312142"/>
            </a:xfrm>
            <a:prstGeom prst="roundRect">
              <a:avLst/>
            </a:prstGeom>
            <a:solidFill>
              <a:srgbClr val="1AC60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342900" indent="-342900" algn="ctr">
                <a:lnSpc>
                  <a:spcPts val="2200"/>
                </a:lnSpc>
                <a:spcBef>
                  <a:spcPts val="300"/>
                </a:spcBef>
                <a:defRPr>
                  <a:solidFill>
                    <a:srgbClr val="000000"/>
                  </a:solidFill>
                </a:defRPr>
              </a:pPr>
              <a:r>
                <a:rPr lang="zh-CN" altLang="en-US" sz="1400" dirty="0">
                  <a:solidFill>
                    <a:srgbClr val="FFFFFF"/>
                  </a:solidFill>
                  <a:latin typeface="Arial" panose="020B0604020202020204" pitchFamily="34" charset="0"/>
                  <a:ea typeface="黑体" panose="02010609060101010101" pitchFamily="49" charset="-122"/>
                  <a:cs typeface="微軟正黑體"/>
                  <a:sym typeface="微軟正黑體"/>
                </a:rPr>
                <a:t>不限制被连接的关键词出现的顺序</a:t>
              </a:r>
              <a:endParaRPr sz="1400" dirty="0">
                <a:solidFill>
                  <a:srgbClr val="FFFFFF"/>
                </a:solidFill>
                <a:latin typeface="Arial" panose="020B0604020202020204" pitchFamily="34" charset="0"/>
                <a:ea typeface="黑体" panose="02010609060101010101" pitchFamily="49" charset="-122"/>
                <a:cs typeface="微軟正黑體"/>
                <a:sym typeface="微軟正黑體"/>
              </a:endParaRPr>
            </a:p>
          </p:txBody>
        </p:sp>
      </p:grpSp>
      <p:grpSp>
        <p:nvGrpSpPr>
          <p:cNvPr id="16" name="Group 84"/>
          <p:cNvGrpSpPr/>
          <p:nvPr/>
        </p:nvGrpSpPr>
        <p:grpSpPr>
          <a:xfrm>
            <a:off x="541408" y="2237552"/>
            <a:ext cx="3741738" cy="312142"/>
            <a:chOff x="914400" y="2443895"/>
            <a:chExt cx="3741738" cy="312142"/>
          </a:xfrm>
        </p:grpSpPr>
        <p:sp>
          <p:nvSpPr>
            <p:cNvPr id="17" name="Shape 555"/>
            <p:cNvSpPr/>
            <p:nvPr/>
          </p:nvSpPr>
          <p:spPr>
            <a:xfrm>
              <a:off x="914400" y="2476501"/>
              <a:ext cx="3741738" cy="246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352777" indent="-352777">
                <a:spcBef>
                  <a:spcPts val="2400"/>
                </a:spcBef>
                <a:buClr>
                  <a:srgbClr val="FF8000"/>
                </a:buClr>
                <a:buSzPct val="100000"/>
                <a:defRPr>
                  <a:solidFill>
                    <a:srgbClr val="000000"/>
                  </a:solidFill>
                </a:defRPr>
              </a:pPr>
              <a:r>
                <a:rPr sz="1600" b="1" dirty="0" err="1">
                  <a:solidFill>
                    <a:srgbClr val="4B4B4B"/>
                  </a:solidFill>
                  <a:latin typeface="Arial" panose="020B0604020202020204" pitchFamily="34" charset="0"/>
                  <a:ea typeface="黑体" panose="02010609060101010101" pitchFamily="49" charset="-122"/>
                  <a:cs typeface="Microsoft JhengHei"/>
                  <a:sym typeface="Microsoft JhengHei"/>
                </a:rPr>
                <a:t>ADJ</a:t>
              </a:r>
              <a:r>
                <a:rPr lang="en-US" sz="1600" b="1" dirty="0" err="1">
                  <a:solidFill>
                    <a:srgbClr val="6817FF"/>
                  </a:solidFill>
                  <a:latin typeface="Arial" panose="020B0604020202020204" pitchFamily="34" charset="0"/>
                  <a:ea typeface="黑体" panose="02010609060101010101" pitchFamily="49" charset="-122"/>
                  <a:cs typeface="Microsoft JhengHei"/>
                  <a:sym typeface="Microsoft JhengHei"/>
                </a:rPr>
                <a:t>n</a:t>
              </a:r>
              <a:endParaRPr sz="1600" dirty="0">
                <a:solidFill>
                  <a:srgbClr val="6817FF"/>
                </a:solidFill>
                <a:latin typeface="Arial" panose="020B0604020202020204" pitchFamily="34" charset="0"/>
                <a:ea typeface="黑体" panose="02010609060101010101" pitchFamily="49" charset="-122"/>
                <a:cs typeface="Microsoft JhengHei"/>
                <a:sym typeface="Microsoft JhengHei"/>
              </a:endParaRPr>
            </a:p>
          </p:txBody>
        </p:sp>
        <p:sp>
          <p:nvSpPr>
            <p:cNvPr id="84" name="Shape 592"/>
            <p:cNvSpPr/>
            <p:nvPr/>
          </p:nvSpPr>
          <p:spPr>
            <a:xfrm>
              <a:off x="1776900" y="2443895"/>
              <a:ext cx="2511634" cy="312142"/>
            </a:xfrm>
            <a:prstGeom prst="roundRect">
              <a:avLst/>
            </a:prstGeom>
            <a:solidFill>
              <a:srgbClr val="6817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342900" indent="-342900" algn="ctr">
                <a:lnSpc>
                  <a:spcPts val="2200"/>
                </a:lnSpc>
                <a:spcBef>
                  <a:spcPts val="300"/>
                </a:spcBef>
                <a:defRPr>
                  <a:solidFill>
                    <a:srgbClr val="000000"/>
                  </a:solidFill>
                </a:defRPr>
              </a:pPr>
              <a:r>
                <a:rPr lang="zh-CN" altLang="en-US" sz="1400" dirty="0">
                  <a:solidFill>
                    <a:srgbClr val="FFFFFF"/>
                  </a:solidFill>
                  <a:latin typeface="Arial" panose="020B0604020202020204" pitchFamily="34" charset="0"/>
                  <a:ea typeface="黑体" panose="02010609060101010101" pitchFamily="49" charset="-122"/>
                  <a:cs typeface="微軟正黑體"/>
                  <a:sym typeface="微軟正黑體"/>
                </a:rPr>
                <a:t>被连接的关键词按照顺序出现</a:t>
              </a:r>
              <a:endParaRPr sz="1400" dirty="0">
                <a:solidFill>
                  <a:srgbClr val="FFFFFF"/>
                </a:solidFill>
                <a:latin typeface="Arial" panose="020B0604020202020204" pitchFamily="34" charset="0"/>
                <a:ea typeface="黑体" panose="02010609060101010101" pitchFamily="49" charset="-122"/>
                <a:cs typeface="微軟正黑體"/>
                <a:sym typeface="微軟正黑體"/>
              </a:endParaRPr>
            </a:p>
          </p:txBody>
        </p:sp>
      </p:grpSp>
      <p:sp>
        <p:nvSpPr>
          <p:cNvPr id="87" name="Rectangle 86"/>
          <p:cNvSpPr/>
          <p:nvPr/>
        </p:nvSpPr>
        <p:spPr>
          <a:xfrm>
            <a:off x="493280" y="2618317"/>
            <a:ext cx="3906839" cy="338554"/>
          </a:xfrm>
          <a:prstGeom prst="rect">
            <a:avLst/>
          </a:prstGeom>
        </p:spPr>
        <p:txBody>
          <a:bodyPr wrap="none">
            <a:spAutoFit/>
          </a:bodyPr>
          <a:lstStyle/>
          <a:p>
            <a:pPr marL="352777" indent="-352777">
              <a:spcBef>
                <a:spcPts val="600"/>
              </a:spcBef>
              <a:buClr>
                <a:srgbClr val="FF8000"/>
              </a:buClr>
              <a:buSzPct val="100000"/>
              <a:defRPr>
                <a:solidFill>
                  <a:srgbClr val="000000"/>
                </a:solidFill>
              </a:defRPr>
            </a:pPr>
            <a:r>
              <a:rPr lang="en-US" altLang="zh-CN" sz="1600" dirty="0">
                <a:solidFill>
                  <a:srgbClr val="000000"/>
                </a:solidFill>
                <a:latin typeface="Arial" panose="020B0604020202020204" pitchFamily="34" charset="0"/>
                <a:ea typeface="黑体" panose="02010609060101010101" pitchFamily="49" charset="-122"/>
                <a:sym typeface="Microsoft JhengHei"/>
              </a:rPr>
              <a:t>n</a:t>
            </a:r>
            <a:r>
              <a:rPr lang="zh-CN" altLang="en-US" sz="1600" dirty="0">
                <a:solidFill>
                  <a:srgbClr val="000000"/>
                </a:solidFill>
                <a:latin typeface="Arial" panose="020B0604020202020204" pitchFamily="34" charset="0"/>
                <a:ea typeface="黑体" panose="02010609060101010101" pitchFamily="49" charset="-122"/>
                <a:sym typeface="Microsoft JhengHei"/>
              </a:rPr>
              <a:t>表示被连接的关键词中间相隔</a:t>
            </a:r>
            <a:r>
              <a:rPr lang="en-US" altLang="zh-CN" sz="1600" dirty="0">
                <a:solidFill>
                  <a:srgbClr val="000000"/>
                </a:solidFill>
                <a:latin typeface="Arial" panose="020B0604020202020204" pitchFamily="34" charset="0"/>
                <a:ea typeface="黑体" panose="02010609060101010101" pitchFamily="49" charset="-122"/>
                <a:sym typeface="Microsoft JhengHei"/>
              </a:rPr>
              <a:t>0~n-1</a:t>
            </a:r>
            <a:r>
              <a:rPr lang="zh-CN" altLang="en-US" sz="1600" dirty="0">
                <a:solidFill>
                  <a:srgbClr val="000000"/>
                </a:solidFill>
                <a:latin typeface="Arial" panose="020B0604020202020204" pitchFamily="34" charset="0"/>
                <a:ea typeface="黑体" panose="02010609060101010101" pitchFamily="49" charset="-122"/>
                <a:sym typeface="Microsoft JhengHei"/>
              </a:rPr>
              <a:t>个词</a:t>
            </a:r>
            <a:endParaRPr lang="zh-TW" altLang="en-US" sz="1600" dirty="0">
              <a:solidFill>
                <a:srgbClr val="000000"/>
              </a:solidFill>
              <a:latin typeface="Arial" panose="020B0604020202020204" pitchFamily="34" charset="0"/>
              <a:ea typeface="黑体" panose="02010609060101010101" pitchFamily="49" charset="-122"/>
              <a:sym typeface="Microsoft JhengHei"/>
            </a:endParaRPr>
          </a:p>
        </p:txBody>
      </p:sp>
      <p:sp>
        <p:nvSpPr>
          <p:cNvPr id="88" name="Rectangle 87"/>
          <p:cNvSpPr/>
          <p:nvPr/>
        </p:nvSpPr>
        <p:spPr>
          <a:xfrm>
            <a:off x="493280" y="4643979"/>
            <a:ext cx="3940502" cy="338554"/>
          </a:xfrm>
          <a:prstGeom prst="rect">
            <a:avLst/>
          </a:prstGeom>
        </p:spPr>
        <p:txBody>
          <a:bodyPr wrap="none">
            <a:spAutoFit/>
          </a:bodyPr>
          <a:lstStyle/>
          <a:p>
            <a:pPr marL="352777" indent="-352777">
              <a:spcBef>
                <a:spcPts val="600"/>
              </a:spcBef>
              <a:buClr>
                <a:srgbClr val="FF8000"/>
              </a:buClr>
              <a:buSzPct val="100000"/>
              <a:defRPr>
                <a:solidFill>
                  <a:srgbClr val="000000"/>
                </a:solidFill>
              </a:defRPr>
            </a:pPr>
            <a:r>
              <a:rPr lang="en-US" altLang="zh-CN" sz="1600" dirty="0">
                <a:solidFill>
                  <a:srgbClr val="000000"/>
                </a:solidFill>
                <a:latin typeface="Arial" panose="020B0604020202020204" pitchFamily="34" charset="0"/>
                <a:ea typeface="黑体" panose="02010609060101010101" pitchFamily="49" charset="-122"/>
                <a:sym typeface="Microsoft JhengHei"/>
              </a:rPr>
              <a:t>N</a:t>
            </a:r>
            <a:r>
              <a:rPr lang="zh-CN" altLang="en-US" sz="1600" dirty="0">
                <a:solidFill>
                  <a:srgbClr val="000000"/>
                </a:solidFill>
                <a:latin typeface="Arial" panose="020B0604020202020204" pitchFamily="34" charset="0"/>
                <a:ea typeface="黑体" panose="02010609060101010101" pitchFamily="49" charset="-122"/>
                <a:sym typeface="Microsoft JhengHei"/>
              </a:rPr>
              <a:t>表示被连接的关键词中间相隔</a:t>
            </a:r>
            <a:r>
              <a:rPr lang="en-US" altLang="zh-CN" sz="1600" dirty="0">
                <a:solidFill>
                  <a:srgbClr val="000000"/>
                </a:solidFill>
                <a:latin typeface="Arial" panose="020B0604020202020204" pitchFamily="34" charset="0"/>
                <a:ea typeface="黑体" panose="02010609060101010101" pitchFamily="49" charset="-122"/>
                <a:sym typeface="Microsoft JhengHei"/>
              </a:rPr>
              <a:t>0~n-1</a:t>
            </a:r>
            <a:r>
              <a:rPr lang="zh-CN" altLang="en-US" sz="1600" dirty="0">
                <a:solidFill>
                  <a:srgbClr val="000000"/>
                </a:solidFill>
                <a:latin typeface="Arial" panose="020B0604020202020204" pitchFamily="34" charset="0"/>
                <a:ea typeface="黑体" panose="02010609060101010101" pitchFamily="49" charset="-122"/>
                <a:sym typeface="Microsoft JhengHei"/>
              </a:rPr>
              <a:t>个词</a:t>
            </a:r>
            <a:endParaRPr lang="zh-TW" altLang="en-US" sz="1600" dirty="0">
              <a:solidFill>
                <a:srgbClr val="000000"/>
              </a:solidFill>
              <a:latin typeface="Arial" panose="020B0604020202020204" pitchFamily="34" charset="0"/>
              <a:ea typeface="黑体" panose="02010609060101010101" pitchFamily="49" charset="-122"/>
              <a:sym typeface="Microsoft JhengHei"/>
            </a:endParaRPr>
          </a:p>
        </p:txBody>
      </p:sp>
      <p:sp>
        <p:nvSpPr>
          <p:cNvPr id="44"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位置运算符</a:t>
            </a:r>
            <a:endParaRPr lang="en-US" sz="3200" dirty="0">
              <a:latin typeface="Arial" panose="020B0604020202020204" pitchFamily="34" charset="0"/>
              <a:ea typeface="黑体" panose="02010609060101010101" pitchFamily="49" charset="-122"/>
            </a:endParaRPr>
          </a:p>
        </p:txBody>
      </p:sp>
      <p:sp>
        <p:nvSpPr>
          <p:cNvPr id="45" name="Rectangle 44"/>
          <p:cNvSpPr/>
          <p:nvPr/>
        </p:nvSpPr>
        <p:spPr>
          <a:xfrm>
            <a:off x="4248204" y="5005298"/>
            <a:ext cx="3921006" cy="324000"/>
          </a:xfrm>
          <a:prstGeom prst="rect">
            <a:avLst/>
          </a:prstGeom>
          <a:noFill/>
          <a:ln w="254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6" name="Rectangle 45"/>
          <p:cNvSpPr/>
          <p:nvPr/>
        </p:nvSpPr>
        <p:spPr bwMode="auto">
          <a:xfrm>
            <a:off x="2306362" y="5374655"/>
            <a:ext cx="3526236" cy="47096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若使用</a:t>
            </a:r>
            <a:r>
              <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ADJ</a:t>
            </a: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连接</a:t>
            </a:r>
            <a:r>
              <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Acoustic</a:t>
            </a: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和</a:t>
            </a:r>
            <a:r>
              <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impedance</a:t>
            </a: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，这个例子不会作为检索结果显示</a:t>
            </a:r>
            <a:endParaRPr 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47" name="Rectangle 46"/>
          <p:cNvSpPr/>
          <p:nvPr/>
        </p:nvSpPr>
        <p:spPr bwMode="auto">
          <a:xfrm>
            <a:off x="493280" y="3257382"/>
            <a:ext cx="1719241" cy="470963"/>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n</a:t>
            </a: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的取值范围为</a:t>
            </a:r>
            <a:r>
              <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0~99</a:t>
            </a:r>
            <a:endParaRPr 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402944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45"/>
          <p:cNvSpPr/>
          <p:nvPr/>
        </p:nvSpPr>
        <p:spPr>
          <a:xfrm>
            <a:off x="1379537" y="1048892"/>
            <a:ext cx="65"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000" b="1">
                <a:latin typeface="微軟正黑體"/>
                <a:ea typeface="微軟正黑體"/>
                <a:cs typeface="微軟正黑體"/>
                <a:sym typeface="微軟正黑體"/>
              </a:defRPr>
            </a:lvl1pPr>
          </a:lstStyle>
          <a:p>
            <a:pPr>
              <a:defRPr sz="1800" b="0">
                <a:solidFill>
                  <a:srgbClr val="000000"/>
                </a:solidFill>
              </a:defRPr>
            </a:pPr>
            <a:endParaRPr sz="1600" dirty="0">
              <a:solidFill>
                <a:srgbClr val="4B4B4B"/>
              </a:solidFill>
              <a:latin typeface="Arial" panose="020B0604020202020204" pitchFamily="34" charset="0"/>
              <a:ea typeface="黑体" panose="02010609060101010101" pitchFamily="49" charset="-122"/>
            </a:endParaRPr>
          </a:p>
        </p:txBody>
      </p:sp>
      <p:sp>
        <p:nvSpPr>
          <p:cNvPr id="38" name="Content Placeholder 2"/>
          <p:cNvSpPr txBox="1">
            <a:spLocks/>
          </p:cNvSpPr>
          <p:nvPr/>
        </p:nvSpPr>
        <p:spPr bwMode="auto">
          <a:xfrm>
            <a:off x="638007" y="2814671"/>
            <a:ext cx="3741738" cy="666750"/>
          </a:xfrm>
          <a:prstGeom prst="rect">
            <a:avLst/>
          </a:prstGeom>
          <a:noFill/>
          <a:ln w="9525">
            <a:noFill/>
            <a:miter lim="800000"/>
            <a:headEnd/>
            <a:tailEnd/>
          </a:ln>
        </p:spPr>
        <p:txBody>
          <a:bodyPr lIns="0" tIns="0" rIns="182880" bIns="0"/>
          <a:lstStyle/>
          <a:p>
            <a:pPr marL="285750" indent="-285750" eaLnBrk="0" hangingPunct="0">
              <a:spcBef>
                <a:spcPts val="2400"/>
              </a:spcBef>
              <a:buClr>
                <a:srgbClr val="FF8000"/>
              </a:buClr>
            </a:pPr>
            <a:r>
              <a:rPr lang="en-US" altLang="zh-TW" sz="1600" b="1" dirty="0">
                <a:solidFill>
                  <a:srgbClr val="4B4B4B"/>
                </a:solidFill>
                <a:latin typeface="Arial" panose="020B0604020202020204" pitchFamily="34" charset="0"/>
                <a:ea typeface="黑体" panose="02010609060101010101" pitchFamily="49" charset="-122"/>
                <a:cs typeface="Microsoft JhengHei"/>
                <a:sym typeface="Microsoft JhengHei"/>
              </a:rPr>
              <a:t> SAME</a:t>
            </a:r>
            <a:r>
              <a:rPr lang="en-US" altLang="zh-TW" sz="3200" b="1" dirty="0">
                <a:solidFill>
                  <a:srgbClr val="4B4B4B"/>
                </a:solidFill>
                <a:latin typeface="Arial" panose="020B0604020202020204" pitchFamily="34" charset="0"/>
                <a:ea typeface="黑体" panose="02010609060101010101" pitchFamily="49" charset="-122"/>
              </a:rPr>
              <a:t/>
            </a:r>
            <a:br>
              <a:rPr lang="en-US" altLang="zh-TW" sz="3200" b="1" dirty="0">
                <a:solidFill>
                  <a:srgbClr val="4B4B4B"/>
                </a:solidFill>
                <a:latin typeface="Arial" panose="020B0604020202020204" pitchFamily="34" charset="0"/>
                <a:ea typeface="黑体" panose="02010609060101010101" pitchFamily="49" charset="-122"/>
              </a:rPr>
            </a:br>
            <a:endParaRPr lang="zh-TW" altLang="en-US" sz="1600" dirty="0">
              <a:solidFill>
                <a:srgbClr val="4B4B4B"/>
              </a:solidFill>
              <a:latin typeface="Arial" panose="020B0604020202020204" pitchFamily="34" charset="0"/>
              <a:ea typeface="黑体" panose="02010609060101010101" pitchFamily="49" charset="-122"/>
            </a:endParaRPr>
          </a:p>
        </p:txBody>
      </p:sp>
      <p:sp>
        <p:nvSpPr>
          <p:cNvPr id="39" name="Rectangle 38"/>
          <p:cNvSpPr/>
          <p:nvPr/>
        </p:nvSpPr>
        <p:spPr>
          <a:xfrm>
            <a:off x="4271114" y="1864022"/>
            <a:ext cx="4572000" cy="2620963"/>
          </a:xfrm>
          <a:prstGeom prst="rect">
            <a:avLst/>
          </a:prstGeom>
        </p:spPr>
        <p:txBody>
          <a:bodyPr>
            <a:spAutoFit/>
          </a:bodyPr>
          <a:lstStyle/>
          <a:p>
            <a:pPr marL="342900" indent="-342900">
              <a:lnSpc>
                <a:spcPts val="2200"/>
              </a:lnSpc>
              <a:spcBef>
                <a:spcPct val="20000"/>
              </a:spcBef>
              <a:buClr>
                <a:srgbClr val="4B4B4B"/>
              </a:buClr>
              <a:buFont typeface="Wingdings" pitchFamily="2" charset="2"/>
              <a:buNone/>
              <a:defRPr/>
            </a:pPr>
            <a:r>
              <a:rPr lang="en-US" altLang="zh-CN" sz="1400" b="1" dirty="0">
                <a:solidFill>
                  <a:srgbClr val="A0968C">
                    <a:lumMod val="75000"/>
                  </a:srgbClr>
                </a:solidFill>
                <a:latin typeface="Arial" panose="020B0604020202020204" pitchFamily="34" charset="0"/>
                <a:ea typeface="黑体" panose="02010609060101010101" pitchFamily="49" charset="-122"/>
                <a:cs typeface="Arial"/>
                <a:sym typeface="Arial"/>
              </a:rPr>
              <a:t>Carboxylic</a:t>
            </a:r>
            <a:r>
              <a:rPr lang="en-US" altLang="zh-CN" sz="1400" b="1" dirty="0">
                <a:solidFill>
                  <a:srgbClr val="7030A0"/>
                </a:solidFill>
                <a:latin typeface="Arial" panose="020B0604020202020204" pitchFamily="34" charset="0"/>
                <a:ea typeface="黑体" panose="02010609060101010101" pitchFamily="49" charset="-122"/>
                <a:cs typeface="Arial"/>
                <a:sym typeface="Arial"/>
              </a:rPr>
              <a:t> </a:t>
            </a:r>
            <a:r>
              <a:rPr lang="en-US" altLang="zh-CN" sz="1400" b="1" dirty="0">
                <a:solidFill>
                  <a:srgbClr val="1AC604"/>
                </a:solidFill>
                <a:latin typeface="Arial" panose="020B0604020202020204" pitchFamily="34" charset="0"/>
                <a:ea typeface="黑体" panose="02010609060101010101" pitchFamily="49" charset="-122"/>
                <a:cs typeface="Arial"/>
                <a:sym typeface="Arial"/>
              </a:rPr>
              <a:t>SAME</a:t>
            </a:r>
            <a:r>
              <a:rPr lang="en-US" altLang="zh-CN" sz="1400" b="1" dirty="0">
                <a:solidFill>
                  <a:srgbClr val="C00000"/>
                </a:solidFill>
                <a:latin typeface="Arial" panose="020B0604020202020204" pitchFamily="34" charset="0"/>
                <a:ea typeface="黑体" panose="02010609060101010101" pitchFamily="49" charset="-122"/>
                <a:cs typeface="Arial"/>
                <a:sym typeface="Arial"/>
              </a:rPr>
              <a:t> </a:t>
            </a:r>
            <a:r>
              <a:rPr lang="en-US" altLang="zh-CN" sz="1400" b="1" dirty="0" err="1">
                <a:solidFill>
                  <a:srgbClr val="A0968C">
                    <a:lumMod val="75000"/>
                  </a:srgbClr>
                </a:solidFill>
                <a:latin typeface="Arial" panose="020B0604020202020204" pitchFamily="34" charset="0"/>
                <a:ea typeface="黑体" panose="02010609060101010101" pitchFamily="49" charset="-122"/>
                <a:cs typeface="Arial"/>
                <a:sym typeface="Arial"/>
              </a:rPr>
              <a:t>Polyisocyanates</a:t>
            </a:r>
            <a:endParaRPr lang="en-US" altLang="zh-CN" sz="1400" b="1" dirty="0">
              <a:solidFill>
                <a:srgbClr val="A0968C">
                  <a:lumMod val="75000"/>
                </a:srgbClr>
              </a:solidFill>
              <a:latin typeface="Arial" panose="020B0604020202020204" pitchFamily="34" charset="0"/>
              <a:ea typeface="黑体" panose="02010609060101010101" pitchFamily="49" charset="-122"/>
              <a:cs typeface="Arial"/>
              <a:sym typeface="Arial"/>
            </a:endParaRPr>
          </a:p>
          <a:p>
            <a:pPr marL="342900" indent="-342900">
              <a:lnSpc>
                <a:spcPts val="2200"/>
              </a:lnSpc>
              <a:spcBef>
                <a:spcPct val="20000"/>
              </a:spcBef>
              <a:buClr>
                <a:srgbClr val="4B4B4B"/>
              </a:buClr>
              <a:buFont typeface="Wingdings" pitchFamily="2" charset="2"/>
              <a:buNone/>
              <a:defRPr/>
            </a:pPr>
            <a:r>
              <a:rPr lang="en-US" altLang="zh-CN" sz="1200" dirty="0">
                <a:solidFill>
                  <a:srgbClr val="A0968C">
                    <a:lumMod val="75000"/>
                  </a:srgbClr>
                </a:solidFill>
                <a:latin typeface="Arial" panose="020B0604020202020204" pitchFamily="34" charset="0"/>
                <a:ea typeface="黑体" panose="02010609060101010101" pitchFamily="49" charset="-122"/>
              </a:rPr>
              <a:t>Catalysts (d) used are advantageously compounds which </a:t>
            </a:r>
          </a:p>
          <a:p>
            <a:pPr marL="342900" indent="-342900">
              <a:lnSpc>
                <a:spcPts val="2200"/>
              </a:lnSpc>
              <a:spcBef>
                <a:spcPct val="20000"/>
              </a:spcBef>
              <a:buClr>
                <a:srgbClr val="4B4B4B"/>
              </a:buClr>
              <a:buFont typeface="Wingdings" pitchFamily="2" charset="2"/>
              <a:buNone/>
              <a:defRPr/>
            </a:pPr>
            <a:r>
              <a:rPr lang="en-US" altLang="zh-CN" sz="1200" dirty="0">
                <a:solidFill>
                  <a:srgbClr val="A0968C">
                    <a:lumMod val="75000"/>
                  </a:srgbClr>
                </a:solidFill>
                <a:latin typeface="Arial" panose="020B0604020202020204" pitchFamily="34" charset="0"/>
                <a:ea typeface="黑体" panose="02010609060101010101" pitchFamily="49" charset="-122"/>
              </a:rPr>
              <a:t>strongly accelerate the reaction of the hydroxyl-containing </a:t>
            </a:r>
          </a:p>
          <a:p>
            <a:pPr marL="342900" indent="-342900">
              <a:lnSpc>
                <a:spcPts val="2200"/>
              </a:lnSpc>
              <a:spcBef>
                <a:spcPct val="20000"/>
              </a:spcBef>
              <a:buClr>
                <a:srgbClr val="4B4B4B"/>
              </a:buClr>
              <a:buFont typeface="Wingdings" pitchFamily="2" charset="2"/>
              <a:buNone/>
              <a:defRPr/>
            </a:pPr>
            <a:r>
              <a:rPr lang="en-US" altLang="zh-CN" sz="1200" dirty="0">
                <a:solidFill>
                  <a:srgbClr val="A0968C">
                    <a:lumMod val="75000"/>
                  </a:srgbClr>
                </a:solidFill>
                <a:latin typeface="Arial" panose="020B0604020202020204" pitchFamily="34" charset="0"/>
                <a:ea typeface="黑体" panose="02010609060101010101" pitchFamily="49" charset="-122"/>
              </a:rPr>
              <a:t>compounds of the component (a) and, if used, (b) with the </a:t>
            </a:r>
          </a:p>
          <a:p>
            <a:pPr marL="342900" indent="-342900">
              <a:lnSpc>
                <a:spcPts val="2200"/>
              </a:lnSpc>
              <a:spcBef>
                <a:spcPct val="20000"/>
              </a:spcBef>
              <a:buClr>
                <a:srgbClr val="4B4B4B"/>
              </a:buClr>
              <a:buFont typeface="Wingdings" pitchFamily="2" charset="2"/>
              <a:buNone/>
              <a:defRPr/>
            </a:pPr>
            <a:r>
              <a:rPr lang="en-US" altLang="zh-CN" sz="1400" b="1" dirty="0" err="1">
                <a:solidFill>
                  <a:srgbClr val="1AC604"/>
                </a:solidFill>
                <a:latin typeface="Arial" panose="020B0604020202020204" pitchFamily="34" charset="0"/>
                <a:ea typeface="黑体" panose="02010609060101010101" pitchFamily="49" charset="-122"/>
              </a:rPr>
              <a:t>polyisocyanates</a:t>
            </a:r>
            <a:r>
              <a:rPr lang="en-US" altLang="zh-CN" sz="1400" b="1" dirty="0">
                <a:solidFill>
                  <a:srgbClr val="FFC000"/>
                </a:solidFill>
                <a:latin typeface="Arial" panose="020B0604020202020204" pitchFamily="34" charset="0"/>
                <a:ea typeface="黑体" panose="02010609060101010101" pitchFamily="49" charset="-122"/>
              </a:rPr>
              <a:t> </a:t>
            </a:r>
            <a:r>
              <a:rPr lang="en-US" altLang="zh-CN" sz="1400" b="1" dirty="0">
                <a:solidFill>
                  <a:srgbClr val="FF8000"/>
                </a:solidFill>
                <a:latin typeface="Arial" panose="020B0604020202020204" pitchFamily="34" charset="0"/>
                <a:ea typeface="黑体" panose="02010609060101010101" pitchFamily="49" charset="-122"/>
              </a:rPr>
              <a:t> </a:t>
            </a:r>
            <a:r>
              <a:rPr lang="en-US" altLang="zh-CN" sz="1200" dirty="0">
                <a:solidFill>
                  <a:srgbClr val="A0968C">
                    <a:lumMod val="75000"/>
                  </a:srgbClr>
                </a:solidFill>
                <a:latin typeface="Arial" panose="020B0604020202020204" pitchFamily="34" charset="0"/>
                <a:ea typeface="黑体" panose="02010609060101010101" pitchFamily="49" charset="-122"/>
              </a:rPr>
              <a:t>(c).   Suitable catalysts are organic metal </a:t>
            </a:r>
          </a:p>
          <a:p>
            <a:pPr marL="342900" indent="-342900">
              <a:lnSpc>
                <a:spcPts val="2200"/>
              </a:lnSpc>
              <a:spcBef>
                <a:spcPct val="20000"/>
              </a:spcBef>
              <a:buClr>
                <a:srgbClr val="4B4B4B"/>
              </a:buClr>
              <a:buFont typeface="Wingdings" pitchFamily="2" charset="2"/>
              <a:buNone/>
              <a:defRPr/>
            </a:pPr>
            <a:r>
              <a:rPr lang="en-US" altLang="zh-CN" sz="1200" dirty="0">
                <a:solidFill>
                  <a:srgbClr val="A0968C">
                    <a:lumMod val="75000"/>
                  </a:srgbClr>
                </a:solidFill>
                <a:latin typeface="Arial" panose="020B0604020202020204" pitchFamily="34" charset="0"/>
                <a:ea typeface="黑体" panose="02010609060101010101" pitchFamily="49" charset="-122"/>
              </a:rPr>
              <a:t>compounds, preferably organic tin compounds such as the tin(II) </a:t>
            </a:r>
          </a:p>
          <a:p>
            <a:pPr marL="342900" indent="-342900">
              <a:lnSpc>
                <a:spcPts val="2200"/>
              </a:lnSpc>
              <a:spcBef>
                <a:spcPct val="20000"/>
              </a:spcBef>
              <a:buClr>
                <a:srgbClr val="4B4B4B"/>
              </a:buClr>
              <a:buFont typeface="Wingdings" pitchFamily="2" charset="2"/>
              <a:buNone/>
              <a:defRPr/>
            </a:pPr>
            <a:r>
              <a:rPr lang="en-US" altLang="zh-CN" sz="1200" dirty="0">
                <a:solidFill>
                  <a:srgbClr val="A0968C">
                    <a:lumMod val="75000"/>
                  </a:srgbClr>
                </a:solidFill>
                <a:latin typeface="Arial" panose="020B0604020202020204" pitchFamily="34" charset="0"/>
                <a:ea typeface="黑体" panose="02010609060101010101" pitchFamily="49" charset="-122"/>
              </a:rPr>
              <a:t>salts of organic </a:t>
            </a:r>
            <a:r>
              <a:rPr lang="en-US" altLang="zh-CN" sz="1400" b="1" dirty="0">
                <a:solidFill>
                  <a:srgbClr val="1AC604"/>
                </a:solidFill>
                <a:latin typeface="Arial" panose="020B0604020202020204" pitchFamily="34" charset="0"/>
                <a:ea typeface="黑体" panose="02010609060101010101" pitchFamily="49" charset="-122"/>
              </a:rPr>
              <a:t>carboxylic</a:t>
            </a:r>
            <a:r>
              <a:rPr lang="en-US" altLang="zh-CN" sz="1400" b="1" dirty="0">
                <a:solidFill>
                  <a:srgbClr val="FF8000"/>
                </a:solidFill>
                <a:latin typeface="Arial" panose="020B0604020202020204" pitchFamily="34" charset="0"/>
                <a:ea typeface="黑体" panose="02010609060101010101" pitchFamily="49" charset="-122"/>
              </a:rPr>
              <a:t>  </a:t>
            </a:r>
            <a:r>
              <a:rPr lang="en-US" altLang="zh-CN" sz="1200" dirty="0">
                <a:solidFill>
                  <a:srgbClr val="A0968C">
                    <a:lumMod val="75000"/>
                  </a:srgbClr>
                </a:solidFill>
                <a:latin typeface="Arial" panose="020B0604020202020204" pitchFamily="34" charset="0"/>
                <a:ea typeface="黑体" panose="02010609060101010101" pitchFamily="49" charset="-122"/>
              </a:rPr>
              <a:t>acids, </a:t>
            </a:r>
            <a:r>
              <a:rPr lang="en-US" altLang="zh-CN" sz="1200" dirty="0" err="1">
                <a:solidFill>
                  <a:srgbClr val="A0968C">
                    <a:lumMod val="75000"/>
                  </a:srgbClr>
                </a:solidFill>
                <a:latin typeface="Arial" panose="020B0604020202020204" pitchFamily="34" charset="0"/>
                <a:ea typeface="黑体" panose="02010609060101010101" pitchFamily="49" charset="-122"/>
              </a:rPr>
              <a:t>eg</a:t>
            </a:r>
            <a:r>
              <a:rPr lang="en-US" altLang="zh-CN" sz="1200" dirty="0">
                <a:solidFill>
                  <a:srgbClr val="A0968C">
                    <a:lumMod val="75000"/>
                  </a:srgbClr>
                </a:solidFill>
                <a:latin typeface="Arial" panose="020B0604020202020204" pitchFamily="34" charset="0"/>
                <a:ea typeface="黑体" panose="02010609060101010101" pitchFamily="49" charset="-122"/>
              </a:rPr>
              <a:t>. tin(II) acetate, tin(II) </a:t>
            </a:r>
          </a:p>
          <a:p>
            <a:pPr marL="342900" indent="-342900">
              <a:lnSpc>
                <a:spcPts val="2200"/>
              </a:lnSpc>
              <a:spcBef>
                <a:spcPct val="20000"/>
              </a:spcBef>
              <a:buClr>
                <a:srgbClr val="4B4B4B"/>
              </a:buClr>
              <a:buFont typeface="Wingdings" pitchFamily="2" charset="2"/>
              <a:buNone/>
              <a:defRPr/>
            </a:pPr>
            <a:r>
              <a:rPr lang="en-US" altLang="zh-CN" sz="1200" dirty="0" err="1">
                <a:solidFill>
                  <a:srgbClr val="A0968C">
                    <a:lumMod val="75000"/>
                  </a:srgbClr>
                </a:solidFill>
                <a:latin typeface="Arial" panose="020B0604020202020204" pitchFamily="34" charset="0"/>
                <a:ea typeface="黑体" panose="02010609060101010101" pitchFamily="49" charset="-122"/>
              </a:rPr>
              <a:t>octoate</a:t>
            </a:r>
            <a:r>
              <a:rPr lang="en-US" altLang="zh-CN" sz="1200" dirty="0">
                <a:solidFill>
                  <a:srgbClr val="A0968C">
                    <a:lumMod val="75000"/>
                  </a:srgbClr>
                </a:solidFill>
                <a:latin typeface="Arial" panose="020B0604020202020204" pitchFamily="34" charset="0"/>
                <a:ea typeface="黑体" panose="02010609060101010101" pitchFamily="49" charset="-122"/>
              </a:rPr>
              <a:t>, tin(II) </a:t>
            </a:r>
            <a:r>
              <a:rPr lang="en-US" altLang="zh-CN" sz="1200" dirty="0" err="1">
                <a:solidFill>
                  <a:srgbClr val="A0968C">
                    <a:lumMod val="75000"/>
                  </a:srgbClr>
                </a:solidFill>
                <a:latin typeface="Arial" panose="020B0604020202020204" pitchFamily="34" charset="0"/>
                <a:ea typeface="黑体" panose="02010609060101010101" pitchFamily="49" charset="-122"/>
              </a:rPr>
              <a:t>ethylhexanoate</a:t>
            </a:r>
            <a:r>
              <a:rPr lang="en-US" altLang="zh-CN" sz="1200" dirty="0">
                <a:solidFill>
                  <a:srgbClr val="A0968C">
                    <a:lumMod val="75000"/>
                  </a:srgbClr>
                </a:solidFill>
                <a:latin typeface="Arial" panose="020B0604020202020204" pitchFamily="34" charset="0"/>
                <a:ea typeface="黑体" panose="02010609060101010101" pitchFamily="49" charset="-122"/>
              </a:rPr>
              <a:t> and tin(II) </a:t>
            </a:r>
            <a:r>
              <a:rPr lang="en-US" altLang="zh-CN" sz="1200" dirty="0" err="1">
                <a:solidFill>
                  <a:srgbClr val="A0968C">
                    <a:lumMod val="75000"/>
                  </a:srgbClr>
                </a:solidFill>
                <a:latin typeface="Arial" panose="020B0604020202020204" pitchFamily="34" charset="0"/>
                <a:ea typeface="黑体" panose="02010609060101010101" pitchFamily="49" charset="-122"/>
              </a:rPr>
              <a:t>laurate</a:t>
            </a:r>
            <a:endParaRPr lang="en-US" altLang="zh-CN" sz="1200" dirty="0">
              <a:solidFill>
                <a:srgbClr val="A0968C">
                  <a:lumMod val="75000"/>
                </a:srgbClr>
              </a:solidFill>
              <a:latin typeface="Arial" panose="020B0604020202020204" pitchFamily="34" charset="0"/>
              <a:ea typeface="黑体" panose="02010609060101010101" pitchFamily="49" charset="-122"/>
            </a:endParaRPr>
          </a:p>
        </p:txBody>
      </p:sp>
      <p:sp>
        <p:nvSpPr>
          <p:cNvPr id="41" name="Rectangle 40"/>
          <p:cNvSpPr/>
          <p:nvPr/>
        </p:nvSpPr>
        <p:spPr>
          <a:xfrm>
            <a:off x="605188" y="3195073"/>
            <a:ext cx="3665926" cy="584775"/>
          </a:xfrm>
          <a:prstGeom prst="rect">
            <a:avLst/>
          </a:prstGeom>
        </p:spPr>
        <p:txBody>
          <a:bodyPr wrap="square">
            <a:spAutoFit/>
          </a:bodyPr>
          <a:lstStyle/>
          <a:p>
            <a:r>
              <a:rPr lang="zh-CN" altLang="en-US" sz="1600" dirty="0">
                <a:solidFill>
                  <a:srgbClr val="4B4B4B"/>
                </a:solidFill>
                <a:latin typeface="Arial" panose="020B0604020202020204" pitchFamily="34" charset="0"/>
                <a:ea typeface="黑体" panose="02010609060101010101" pitchFamily="49" charset="-122"/>
              </a:rPr>
              <a:t>不限制被连接的关键词间隔的距离，只要在同一段落中出现即可</a:t>
            </a:r>
            <a:endParaRPr lang="en-US" sz="1600" dirty="0">
              <a:solidFill>
                <a:srgbClr val="4B4B4B"/>
              </a:solidFill>
              <a:latin typeface="Arial" panose="020B0604020202020204" pitchFamily="34" charset="0"/>
              <a:ea typeface="黑体" panose="02010609060101010101" pitchFamily="49" charset="-122"/>
            </a:endParaRPr>
          </a:p>
        </p:txBody>
      </p:sp>
      <p:sp>
        <p:nvSpPr>
          <p:cNvPr id="13"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位置运算符</a:t>
            </a:r>
            <a:endParaRPr lang="en-US" sz="3200" dirty="0">
              <a:latin typeface="Arial" panose="020B0604020202020204" pitchFamily="34" charset="0"/>
              <a:ea typeface="黑体" panose="02010609060101010101" pitchFamily="49" charset="-122"/>
            </a:endParaRPr>
          </a:p>
        </p:txBody>
      </p:sp>
      <p:sp>
        <p:nvSpPr>
          <p:cNvPr id="16" name="Shape 592"/>
          <p:cNvSpPr/>
          <p:nvPr/>
        </p:nvSpPr>
        <p:spPr>
          <a:xfrm>
            <a:off x="1453925" y="2761251"/>
            <a:ext cx="2817189" cy="312142"/>
          </a:xfrm>
          <a:prstGeom prst="roundRect">
            <a:avLst/>
          </a:prstGeom>
          <a:solidFill>
            <a:srgbClr val="1AC60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342900" indent="-342900" algn="ctr">
              <a:lnSpc>
                <a:spcPts val="2200"/>
              </a:lnSpc>
              <a:spcBef>
                <a:spcPts val="300"/>
              </a:spcBef>
              <a:defRPr>
                <a:solidFill>
                  <a:srgbClr val="000000"/>
                </a:solidFill>
              </a:defRPr>
            </a:pPr>
            <a:r>
              <a:rPr lang="zh-CN" altLang="en-US" sz="1400" dirty="0">
                <a:solidFill>
                  <a:srgbClr val="FFFFFF"/>
                </a:solidFill>
                <a:latin typeface="Arial" panose="020B0604020202020204" pitchFamily="34" charset="0"/>
                <a:ea typeface="黑体" panose="02010609060101010101" pitchFamily="49" charset="-122"/>
                <a:cs typeface="微軟正黑體"/>
                <a:sym typeface="微軟正黑體"/>
              </a:rPr>
              <a:t>不限制被连接的关键词出现的顺序</a:t>
            </a:r>
            <a:endParaRPr sz="1400" dirty="0">
              <a:solidFill>
                <a:srgbClr val="FFFFFF"/>
              </a:solidFill>
              <a:latin typeface="Arial" panose="020B0604020202020204" pitchFamily="34" charset="0"/>
              <a:ea typeface="黑体" panose="02010609060101010101" pitchFamily="49" charset="-122"/>
              <a:cs typeface="微軟正黑體"/>
              <a:sym typeface="微軟正黑體"/>
            </a:endParaRPr>
          </a:p>
        </p:txBody>
      </p:sp>
    </p:spTree>
    <p:extLst>
      <p:ext uri="{BB962C8B-B14F-4D97-AF65-F5344CB8AC3E}">
        <p14:creationId xmlns:p14="http://schemas.microsoft.com/office/powerpoint/2010/main" val="3999433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p:cNvSpPr>
            <a:spLocks noGrp="1"/>
          </p:cNvSpPr>
          <p:nvPr>
            <p:ph type="body" sz="quarter" idx="12"/>
          </p:nvPr>
        </p:nvSpPr>
        <p:spPr/>
        <p:txBody>
          <a:bodyPr/>
          <a:lstStyle/>
          <a:p>
            <a:pPr algn="ctr"/>
            <a:r>
              <a:rPr lang="en-US" altLang="zh-TW" dirty="0">
                <a:latin typeface="Arial" panose="020B0604020202020204" pitchFamily="34" charset="0"/>
                <a:ea typeface="黑体" panose="02010609060101010101" pitchFamily="49" charset="-122"/>
              </a:rPr>
              <a:t>*</a:t>
            </a:r>
            <a:r>
              <a:rPr lang="zh-CN" altLang="en-US" dirty="0">
                <a:latin typeface="Arial" panose="020B0604020202020204" pitchFamily="34" charset="0"/>
                <a:ea typeface="黑体" panose="02010609060101010101" pitchFamily="49" charset="-122"/>
              </a:rPr>
              <a:t>和？都可以作为通配符进行检索，*表示任意数目的字符，？表示一个字符</a:t>
            </a:r>
            <a:endParaRPr lang="en-US" altLang="zh-TW" dirty="0">
              <a:latin typeface="Arial" panose="020B0604020202020204" pitchFamily="34" charset="0"/>
              <a:ea typeface="黑体" panose="02010609060101010101" pitchFamily="49" charset="-122"/>
            </a:endParaRPr>
          </a:p>
        </p:txBody>
      </p:sp>
      <p:sp>
        <p:nvSpPr>
          <p:cNvPr id="66565" name="Content Placeholder 2"/>
          <p:cNvSpPr txBox="1">
            <a:spLocks/>
          </p:cNvSpPr>
          <p:nvPr/>
        </p:nvSpPr>
        <p:spPr bwMode="auto">
          <a:xfrm>
            <a:off x="914400" y="1714500"/>
            <a:ext cx="4114800" cy="666750"/>
          </a:xfrm>
          <a:prstGeom prst="rect">
            <a:avLst/>
          </a:prstGeom>
          <a:noFill/>
          <a:ln w="9525">
            <a:noFill/>
            <a:miter lim="800000"/>
            <a:headEnd/>
            <a:tailEnd/>
          </a:ln>
        </p:spPr>
        <p:txBody>
          <a:bodyPr lIns="0" tIns="0" rIns="182880" bIns="0"/>
          <a:lstStyle/>
          <a:p>
            <a:pPr marL="285750" indent="-285750" eaLnBrk="0" hangingPunct="0">
              <a:spcBef>
                <a:spcPts val="2400"/>
              </a:spcBef>
              <a:buClr>
                <a:srgbClr val="FF8000"/>
              </a:buClr>
              <a:buFont typeface="Arial" charset="0"/>
              <a:buChar char="•"/>
            </a:pPr>
            <a:endParaRPr lang="zh-TW" altLang="en-US" sz="2000" dirty="0">
              <a:solidFill>
                <a:srgbClr val="4B4B4B"/>
              </a:solidFill>
              <a:latin typeface="Arial" panose="020B0604020202020204" pitchFamily="34" charset="0"/>
              <a:ea typeface="黑体" panose="02010609060101010101" pitchFamily="49" charset="-122"/>
            </a:endParaRPr>
          </a:p>
        </p:txBody>
      </p:sp>
      <p:sp>
        <p:nvSpPr>
          <p:cNvPr id="24" name="Rectangle 23"/>
          <p:cNvSpPr/>
          <p:nvPr/>
        </p:nvSpPr>
        <p:spPr>
          <a:xfrm>
            <a:off x="500069" y="1972128"/>
            <a:ext cx="4495800" cy="781050"/>
          </a:xfrm>
          <a:prstGeom prst="rect">
            <a:avLst/>
          </a:prstGeom>
        </p:spPr>
        <p:txBody>
          <a:bodyPr>
            <a:spAutoFit/>
          </a:bodyPr>
          <a:lstStyle/>
          <a:p>
            <a:pPr>
              <a:lnSpc>
                <a:spcPts val="2200"/>
              </a:lnSpc>
              <a:spcBef>
                <a:spcPct val="50000"/>
              </a:spcBef>
              <a:buClr>
                <a:srgbClr val="4B4B4B"/>
              </a:buClr>
              <a:buFont typeface="Wingdings" pitchFamily="2" charset="2"/>
              <a:buNone/>
              <a:defRPr/>
            </a:pPr>
            <a:r>
              <a:rPr lang="en-US" altLang="zh-CN" sz="1600" b="1" dirty="0">
                <a:solidFill>
                  <a:srgbClr val="4B4B4B"/>
                </a:solidFill>
                <a:latin typeface="Arial" panose="020B0604020202020204" pitchFamily="34" charset="0"/>
                <a:ea typeface="黑体" panose="02010609060101010101" pitchFamily="49" charset="-122"/>
              </a:rPr>
              <a:t>COMPUTER</a:t>
            </a:r>
            <a:r>
              <a:rPr lang="en-US" altLang="zh-CN" sz="1600" b="1" i="1" dirty="0">
                <a:solidFill>
                  <a:srgbClr val="6817FF"/>
                </a:solidFill>
                <a:latin typeface="Arial" panose="020B0604020202020204" pitchFamily="34" charset="0"/>
                <a:ea typeface="黑体" panose="02010609060101010101" pitchFamily="49" charset="-122"/>
              </a:rPr>
              <a:t>*</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COMPUTER</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TW" sz="1600" i="1" dirty="0">
                <a:solidFill>
                  <a:srgbClr val="A0968C">
                    <a:lumMod val="75000"/>
                  </a:srgbClr>
                </a:solidFill>
                <a:latin typeface="Arial" panose="020B0604020202020204" pitchFamily="34" charset="0"/>
                <a:ea typeface="黑体" panose="02010609060101010101" pitchFamily="49" charset="-122"/>
              </a:rPr>
              <a:t>COMPUTER</a:t>
            </a:r>
            <a:r>
              <a:rPr lang="en-US" altLang="zh-CN" sz="1600" b="1" i="1" dirty="0">
                <a:solidFill>
                  <a:srgbClr val="6817FF"/>
                </a:solidFill>
                <a:latin typeface="Arial" panose="020B0604020202020204" pitchFamily="34" charset="0"/>
                <a:ea typeface="黑体" panose="02010609060101010101" pitchFamily="49" charset="-122"/>
              </a:rPr>
              <a:t>S</a:t>
            </a:r>
            <a:endParaRPr lang="en-US" altLang="zh-CN" sz="1600" b="1" dirty="0">
              <a:solidFill>
                <a:srgbClr val="6817FF"/>
              </a:solidFill>
              <a:latin typeface="Arial" panose="020B0604020202020204" pitchFamily="34" charset="0"/>
              <a:ea typeface="黑体" panose="02010609060101010101" pitchFamily="49" charset="-122"/>
            </a:endParaRPr>
          </a:p>
          <a:p>
            <a:pPr>
              <a:lnSpc>
                <a:spcPts val="2200"/>
              </a:lnSpc>
              <a:spcBef>
                <a:spcPct val="50000"/>
              </a:spcBef>
              <a:buClr>
                <a:srgbClr val="4B4B4B"/>
              </a:buClr>
              <a:buFont typeface="Wingdings" pitchFamily="2" charset="2"/>
              <a:buNone/>
              <a:defRPr/>
            </a:pPr>
            <a:r>
              <a:rPr lang="en-US" altLang="zh-CN" sz="1600" b="1" dirty="0">
                <a:solidFill>
                  <a:srgbClr val="4B4B4B"/>
                </a:solidFill>
                <a:latin typeface="Arial" panose="020B0604020202020204" pitchFamily="34" charset="0"/>
                <a:ea typeface="黑体" panose="02010609060101010101" pitchFamily="49" charset="-122"/>
              </a:rPr>
              <a:t>AUTOMO</a:t>
            </a:r>
            <a:r>
              <a:rPr lang="en-US" altLang="zh-CN" sz="1600" b="1" i="1" dirty="0">
                <a:solidFill>
                  <a:srgbClr val="6817FF"/>
                </a:solidFill>
                <a:latin typeface="Arial" panose="020B0604020202020204" pitchFamily="34" charset="0"/>
                <a:ea typeface="黑体" panose="02010609060101010101" pitchFamily="49" charset="-122"/>
              </a:rPr>
              <a:t>*</a:t>
            </a:r>
            <a:r>
              <a:rPr lang="zh-TW" altLang="en-US" sz="1600" i="1" dirty="0">
                <a:solidFill>
                  <a:srgbClr val="6817FF"/>
                </a:solidFill>
                <a:latin typeface="Arial" panose="020B0604020202020204" pitchFamily="34" charset="0"/>
                <a:ea typeface="黑体" panose="02010609060101010101" pitchFamily="49" charset="-122"/>
              </a:rPr>
              <a:t> </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AUTOMO</a:t>
            </a:r>
            <a:r>
              <a:rPr lang="en-US" altLang="zh-CN" sz="1600" b="1" i="1" dirty="0">
                <a:solidFill>
                  <a:srgbClr val="6817FF"/>
                </a:solidFill>
                <a:latin typeface="Arial" panose="020B0604020202020204" pitchFamily="34" charset="0"/>
                <a:ea typeface="黑体" panose="02010609060101010101" pitchFamily="49" charset="-122"/>
              </a:rPr>
              <a:t>DIVE</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AUTOMO</a:t>
            </a:r>
            <a:r>
              <a:rPr lang="en-US" altLang="zh-CN" sz="1600" b="1" i="1" dirty="0">
                <a:solidFill>
                  <a:srgbClr val="6817FF"/>
                </a:solidFill>
                <a:latin typeface="Arial" panose="020B0604020202020204" pitchFamily="34" charset="0"/>
                <a:ea typeface="黑体" panose="02010609060101010101" pitchFamily="49" charset="-122"/>
              </a:rPr>
              <a:t>BILE</a:t>
            </a:r>
          </a:p>
        </p:txBody>
      </p:sp>
      <p:sp>
        <p:nvSpPr>
          <p:cNvPr id="25" name="Rectangle 24"/>
          <p:cNvSpPr/>
          <p:nvPr/>
        </p:nvSpPr>
        <p:spPr>
          <a:xfrm>
            <a:off x="500069" y="4296324"/>
            <a:ext cx="4572000" cy="779463"/>
          </a:xfrm>
          <a:prstGeom prst="rect">
            <a:avLst/>
          </a:prstGeom>
        </p:spPr>
        <p:txBody>
          <a:bodyPr>
            <a:spAutoFit/>
          </a:bodyPr>
          <a:lstStyle/>
          <a:p>
            <a:pPr>
              <a:lnSpc>
                <a:spcPts val="2200"/>
              </a:lnSpc>
              <a:spcBef>
                <a:spcPct val="50000"/>
              </a:spcBef>
              <a:buClr>
                <a:srgbClr val="4B4B4B"/>
              </a:buClr>
              <a:buFont typeface="Wingdings" pitchFamily="2" charset="2"/>
              <a:buNone/>
              <a:defRPr/>
            </a:pPr>
            <a:r>
              <a:rPr lang="en-US" altLang="zh-CN" sz="1600" b="1" i="1" dirty="0">
                <a:solidFill>
                  <a:srgbClr val="6817FF"/>
                </a:solidFill>
                <a:latin typeface="Arial" panose="020B0604020202020204" pitchFamily="34" charset="0"/>
                <a:ea typeface="黑体" panose="02010609060101010101" pitchFamily="49" charset="-122"/>
              </a:rPr>
              <a:t>*</a:t>
            </a:r>
            <a:r>
              <a:rPr lang="en-US" altLang="zh-CN" sz="1600" b="1" dirty="0">
                <a:solidFill>
                  <a:srgbClr val="4B4B4B"/>
                </a:solidFill>
                <a:latin typeface="Arial" panose="020B0604020202020204" pitchFamily="34" charset="0"/>
                <a:ea typeface="黑体" panose="02010609060101010101" pitchFamily="49" charset="-122"/>
              </a:rPr>
              <a:t>CYCLIC</a:t>
            </a:r>
            <a:r>
              <a:rPr lang="en-US" altLang="zh-CN" sz="1600" b="1" i="1" dirty="0">
                <a:solidFill>
                  <a:srgbClr val="6817FF"/>
                </a:solidFill>
                <a:latin typeface="Arial" panose="020B0604020202020204" pitchFamily="34" charset="0"/>
                <a:ea typeface="黑体" panose="02010609060101010101" pitchFamily="49" charset="-122"/>
              </a:rPr>
              <a:t>*</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b="1" i="1" dirty="0">
                <a:solidFill>
                  <a:srgbClr val="6817FF"/>
                </a:solidFill>
                <a:latin typeface="Arial" panose="020B0604020202020204" pitchFamily="34" charset="0"/>
                <a:ea typeface="黑体" panose="02010609060101010101" pitchFamily="49" charset="-122"/>
              </a:rPr>
              <a:t>HETERO</a:t>
            </a:r>
            <a:r>
              <a:rPr lang="en-US" altLang="zh-CN" sz="1600" i="1" dirty="0">
                <a:solidFill>
                  <a:srgbClr val="A0968C">
                    <a:lumMod val="75000"/>
                  </a:srgbClr>
                </a:solidFill>
                <a:latin typeface="Arial" panose="020B0604020202020204" pitchFamily="34" charset="0"/>
                <a:ea typeface="黑体" panose="02010609060101010101" pitchFamily="49" charset="-122"/>
              </a:rPr>
              <a:t>CYCLIC</a:t>
            </a:r>
            <a:r>
              <a:rPr lang="en-US" altLang="zh-CN" sz="1600" b="1" i="1" dirty="0">
                <a:solidFill>
                  <a:srgbClr val="6817FF"/>
                </a:solidFill>
                <a:latin typeface="Arial" panose="020B0604020202020204" pitchFamily="34" charset="0"/>
                <a:ea typeface="黑体" panose="02010609060101010101" pitchFamily="49" charset="-122"/>
              </a:rPr>
              <a:t>PROTEASE</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                  </a:t>
            </a:r>
          </a:p>
          <a:p>
            <a:pPr>
              <a:lnSpc>
                <a:spcPts val="2200"/>
              </a:lnSpc>
              <a:spcBef>
                <a:spcPct val="50000"/>
              </a:spcBef>
              <a:buClr>
                <a:srgbClr val="4B4B4B"/>
              </a:buClr>
              <a:buFont typeface="Wingdings" pitchFamily="2" charset="2"/>
              <a:buNone/>
              <a:defRPr/>
            </a:pPr>
            <a:r>
              <a:rPr lang="en-US" altLang="zh-CN" sz="1600" b="1" i="1" dirty="0">
                <a:solidFill>
                  <a:srgbClr val="A0968C">
                    <a:lumMod val="75000"/>
                  </a:srgbClr>
                </a:solidFill>
                <a:latin typeface="Arial" panose="020B0604020202020204" pitchFamily="34" charset="0"/>
                <a:ea typeface="黑体" panose="02010609060101010101" pitchFamily="49" charset="-122"/>
              </a:rPr>
              <a:t>                     </a:t>
            </a:r>
            <a:r>
              <a:rPr lang="en-US" altLang="zh-CN" sz="1600" b="1" i="1" dirty="0">
                <a:solidFill>
                  <a:srgbClr val="6817FF"/>
                </a:solidFill>
                <a:latin typeface="Arial" panose="020B0604020202020204" pitchFamily="34" charset="0"/>
                <a:ea typeface="黑体" panose="02010609060101010101" pitchFamily="49" charset="-122"/>
              </a:rPr>
              <a:t>POLY</a:t>
            </a:r>
            <a:r>
              <a:rPr lang="en-US" altLang="zh-CN" sz="1600" i="1" dirty="0">
                <a:solidFill>
                  <a:srgbClr val="A0968C">
                    <a:lumMod val="75000"/>
                  </a:srgbClr>
                </a:solidFill>
                <a:latin typeface="Arial" panose="020B0604020202020204" pitchFamily="34" charset="0"/>
                <a:ea typeface="黑体" panose="02010609060101010101" pitchFamily="49" charset="-122"/>
              </a:rPr>
              <a:t>CYCLIC</a:t>
            </a:r>
          </a:p>
        </p:txBody>
      </p:sp>
      <p:sp>
        <p:nvSpPr>
          <p:cNvPr id="26" name="Rectangle 25"/>
          <p:cNvSpPr/>
          <p:nvPr/>
        </p:nvSpPr>
        <p:spPr>
          <a:xfrm>
            <a:off x="500069" y="3150052"/>
            <a:ext cx="4800600" cy="779463"/>
          </a:xfrm>
          <a:prstGeom prst="rect">
            <a:avLst/>
          </a:prstGeom>
        </p:spPr>
        <p:txBody>
          <a:bodyPr>
            <a:spAutoFit/>
          </a:bodyPr>
          <a:lstStyle/>
          <a:p>
            <a:pPr>
              <a:lnSpc>
                <a:spcPts val="2200"/>
              </a:lnSpc>
              <a:spcBef>
                <a:spcPct val="50000"/>
              </a:spcBef>
              <a:buClr>
                <a:srgbClr val="4B4B4B"/>
              </a:buClr>
              <a:buFont typeface="Wingdings" pitchFamily="2" charset="2"/>
              <a:buNone/>
              <a:defRPr/>
            </a:pPr>
            <a:r>
              <a:rPr lang="en-US" altLang="zh-CN" sz="1600" b="1" dirty="0">
                <a:solidFill>
                  <a:srgbClr val="4B4B4B"/>
                </a:solidFill>
                <a:latin typeface="Arial" panose="020B0604020202020204" pitchFamily="34" charset="0"/>
                <a:ea typeface="黑体" panose="02010609060101010101" pitchFamily="49" charset="-122"/>
              </a:rPr>
              <a:t>ISO</a:t>
            </a:r>
            <a:r>
              <a:rPr lang="en-US" altLang="zh-CN" sz="1600" b="1" i="1" dirty="0">
                <a:solidFill>
                  <a:srgbClr val="6817FF"/>
                </a:solidFill>
                <a:latin typeface="Arial" panose="020B0604020202020204" pitchFamily="34" charset="0"/>
                <a:ea typeface="黑体" panose="02010609060101010101" pitchFamily="49" charset="-122"/>
              </a:rPr>
              <a:t>*5</a:t>
            </a:r>
            <a:r>
              <a:rPr lang="en-US" altLang="zh-CN" sz="1600" b="1" dirty="0">
                <a:solidFill>
                  <a:srgbClr val="4B4B4B"/>
                </a:solidFill>
                <a:latin typeface="Arial" panose="020B0604020202020204" pitchFamily="34" charset="0"/>
                <a:ea typeface="黑体" panose="02010609060101010101" pitchFamily="49" charset="-122"/>
              </a:rPr>
              <a:t>LENE</a:t>
            </a:r>
            <a:r>
              <a:rPr lang="en-US" altLang="zh-CN" sz="1600" i="1" dirty="0">
                <a:solidFill>
                  <a:srgbClr val="A0968C">
                    <a:lumMod val="75000"/>
                  </a:srgbClr>
                </a:solidFill>
                <a:latin typeface="Arial" panose="020B0604020202020204" pitchFamily="34" charset="0"/>
                <a:ea typeface="黑体" panose="02010609060101010101" pitchFamily="49" charset="-122"/>
              </a:rPr>
              <a:t> </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ISO</a:t>
            </a:r>
            <a:r>
              <a:rPr lang="en-US" altLang="zh-CN" sz="1600" b="1" i="1" dirty="0">
                <a:solidFill>
                  <a:srgbClr val="6817FF"/>
                </a:solidFill>
                <a:latin typeface="Arial" panose="020B0604020202020204" pitchFamily="34" charset="0"/>
                <a:ea typeface="黑体" panose="02010609060101010101" pitchFamily="49" charset="-122"/>
              </a:rPr>
              <a:t>PROPY</a:t>
            </a:r>
            <a:r>
              <a:rPr lang="en-US" altLang="zh-CN" sz="1600" i="1" dirty="0">
                <a:solidFill>
                  <a:srgbClr val="A0968C">
                    <a:lumMod val="75000"/>
                  </a:srgbClr>
                </a:solidFill>
                <a:latin typeface="Arial" panose="020B0604020202020204" pitchFamily="34" charset="0"/>
                <a:ea typeface="黑体" panose="02010609060101010101" pitchFamily="49" charset="-122"/>
              </a:rPr>
              <a:t>LENE</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ISO</a:t>
            </a:r>
            <a:r>
              <a:rPr lang="en-US" altLang="zh-CN" sz="1600" b="1" i="1" dirty="0">
                <a:solidFill>
                  <a:srgbClr val="6817FF"/>
                </a:solidFill>
                <a:latin typeface="Arial" panose="020B0604020202020204" pitchFamily="34" charset="0"/>
                <a:ea typeface="黑体" panose="02010609060101010101" pitchFamily="49" charset="-122"/>
              </a:rPr>
              <a:t>BUTLY</a:t>
            </a:r>
            <a:r>
              <a:rPr lang="en-US" altLang="zh-CN" sz="1600" i="1" dirty="0">
                <a:solidFill>
                  <a:srgbClr val="A0968C">
                    <a:lumMod val="75000"/>
                  </a:srgbClr>
                </a:solidFill>
                <a:latin typeface="Arial" panose="020B0604020202020204" pitchFamily="34" charset="0"/>
                <a:ea typeface="黑体" panose="02010609060101010101" pitchFamily="49" charset="-122"/>
              </a:rPr>
              <a:t>LENE</a:t>
            </a:r>
          </a:p>
          <a:p>
            <a:pPr>
              <a:lnSpc>
                <a:spcPts val="2200"/>
              </a:lnSpc>
              <a:spcBef>
                <a:spcPct val="50000"/>
              </a:spcBef>
              <a:buClr>
                <a:srgbClr val="4B4B4B"/>
              </a:buClr>
              <a:buFont typeface="Wingdings" pitchFamily="2" charset="2"/>
              <a:buNone/>
              <a:defRPr/>
            </a:pPr>
            <a:r>
              <a:rPr lang="en-US" altLang="zh-CN" sz="1600" b="1" dirty="0">
                <a:solidFill>
                  <a:srgbClr val="4B4B4B"/>
                </a:solidFill>
                <a:latin typeface="Arial" panose="020B0604020202020204" pitchFamily="34" charset="0"/>
                <a:ea typeface="黑体" panose="02010609060101010101" pitchFamily="49" charset="-122"/>
              </a:rPr>
              <a:t>SUL</a:t>
            </a:r>
            <a:r>
              <a:rPr lang="en-US" altLang="zh-CN" sz="1600" b="1" i="1" dirty="0">
                <a:solidFill>
                  <a:srgbClr val="6817FF"/>
                </a:solidFill>
                <a:latin typeface="Arial" panose="020B0604020202020204" pitchFamily="34" charset="0"/>
                <a:ea typeface="黑体" panose="02010609060101010101" pitchFamily="49" charset="-122"/>
              </a:rPr>
              <a:t>*</a:t>
            </a:r>
            <a:r>
              <a:rPr lang="en-US" altLang="zh-CN" sz="1600" b="1" dirty="0">
                <a:solidFill>
                  <a:srgbClr val="4B4B4B"/>
                </a:solidFill>
                <a:latin typeface="Arial" panose="020B0604020202020204" pitchFamily="34" charset="0"/>
                <a:ea typeface="黑体" panose="02010609060101010101" pitchFamily="49" charset="-122"/>
              </a:rPr>
              <a:t>ER</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SUL</a:t>
            </a:r>
            <a:r>
              <a:rPr lang="en-US" altLang="zh-CN" sz="1600" b="1" i="1" dirty="0">
                <a:solidFill>
                  <a:srgbClr val="6817FF"/>
                </a:solidFill>
                <a:latin typeface="Arial" panose="020B0604020202020204" pitchFamily="34" charset="0"/>
                <a:ea typeface="黑体" panose="02010609060101010101" pitchFamily="49" charset="-122"/>
              </a:rPr>
              <a:t>PH</a:t>
            </a:r>
            <a:r>
              <a:rPr lang="en-US" altLang="zh-CN" sz="1600" i="1" dirty="0">
                <a:solidFill>
                  <a:srgbClr val="A0968C">
                    <a:lumMod val="75000"/>
                  </a:srgbClr>
                </a:solidFill>
                <a:latin typeface="Arial" panose="020B0604020202020204" pitchFamily="34" charset="0"/>
                <a:ea typeface="黑体" panose="02010609060101010101" pitchFamily="49" charset="-122"/>
              </a:rPr>
              <a:t>ER</a:t>
            </a:r>
            <a:r>
              <a:rPr lang="zh-TW" altLang="en-US" sz="1600" i="1" dirty="0">
                <a:solidFill>
                  <a:srgbClr val="A0968C">
                    <a:lumMod val="75000"/>
                  </a:srgbClr>
                </a:solidFill>
                <a:latin typeface="Arial" panose="020B0604020202020204" pitchFamily="34" charset="0"/>
                <a:ea typeface="黑体" panose="02010609060101010101" pitchFamily="49" charset="-122"/>
              </a:rPr>
              <a:t> </a:t>
            </a:r>
            <a:r>
              <a:rPr lang="en-US" altLang="zh-CN" sz="1600" i="1" dirty="0">
                <a:solidFill>
                  <a:srgbClr val="A0968C">
                    <a:lumMod val="75000"/>
                  </a:srgbClr>
                </a:solidFill>
                <a:latin typeface="Arial" panose="020B0604020202020204" pitchFamily="34" charset="0"/>
                <a:ea typeface="黑体" panose="02010609060101010101" pitchFamily="49" charset="-122"/>
              </a:rPr>
              <a:t>SUL</a:t>
            </a:r>
            <a:r>
              <a:rPr lang="en-US" altLang="zh-CN" sz="1600" b="1" i="1" dirty="0">
                <a:solidFill>
                  <a:srgbClr val="6817FF"/>
                </a:solidFill>
                <a:latin typeface="Arial" panose="020B0604020202020204" pitchFamily="34" charset="0"/>
                <a:ea typeface="黑体" panose="02010609060101010101" pitchFamily="49" charset="-122"/>
              </a:rPr>
              <a:t>F</a:t>
            </a:r>
            <a:r>
              <a:rPr lang="en-US" altLang="zh-CN" sz="1600" i="1" dirty="0">
                <a:solidFill>
                  <a:srgbClr val="A0968C">
                    <a:lumMod val="75000"/>
                  </a:srgbClr>
                </a:solidFill>
                <a:latin typeface="Arial" panose="020B0604020202020204" pitchFamily="34" charset="0"/>
                <a:ea typeface="黑体" panose="02010609060101010101" pitchFamily="49" charset="-122"/>
              </a:rPr>
              <a:t>ER</a:t>
            </a:r>
          </a:p>
        </p:txBody>
      </p:sp>
      <p:sp>
        <p:nvSpPr>
          <p:cNvPr id="66575" name="Rounded Rectangle 27"/>
          <p:cNvSpPr>
            <a:spLocks noChangeArrowheads="1"/>
          </p:cNvSpPr>
          <p:nvPr/>
        </p:nvSpPr>
        <p:spPr bwMode="auto">
          <a:xfrm flipH="1">
            <a:off x="5496604" y="2969984"/>
            <a:ext cx="2994252" cy="107721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en-US" altLang="zh-TW"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后面可以附加数字，表示指定个数的字符；</a:t>
            </a:r>
            <a:endPar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eaLnBrk="0" hangingPunct="0">
              <a:spcBef>
                <a:spcPts val="600"/>
              </a:spcBef>
              <a:buClr>
                <a:srgbClr val="FF8000"/>
              </a:buClr>
            </a:pP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不附加数字则表示任意数目</a:t>
            </a:r>
            <a:endPar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66573" name="Rounded Rectangle 31"/>
          <p:cNvSpPr>
            <a:spLocks noChangeArrowheads="1"/>
          </p:cNvSpPr>
          <p:nvPr/>
        </p:nvSpPr>
        <p:spPr bwMode="auto">
          <a:xfrm flipH="1">
            <a:off x="5496604" y="1972128"/>
            <a:ext cx="2994252" cy="64633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en-US" altLang="zh-TW"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可以表示任意数目的字符，也包括</a:t>
            </a:r>
            <a:r>
              <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0</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个字符</a:t>
            </a:r>
            <a:endPar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38" name="Rectangle 37"/>
          <p:cNvSpPr>
            <a:spLocks noChangeArrowheads="1"/>
          </p:cNvSpPr>
          <p:nvPr/>
        </p:nvSpPr>
        <p:spPr bwMode="auto">
          <a:xfrm flipH="1">
            <a:off x="5496604" y="4324419"/>
            <a:ext cx="2994251" cy="843574"/>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en-US" altLang="zh-TW"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t>
            </a:r>
            <a:r>
              <a:rPr lang="zh-CN" altLang="en-US"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不仅可以表示关键词之后的任意个字符，还可以表示关键词之前的任意个字符</a:t>
            </a:r>
            <a:endParaRPr lang="en-US" altLang="zh-CN"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通配符</a:t>
            </a:r>
            <a:endParaRPr lang="en-US" sz="3200" dirty="0">
              <a:latin typeface="Arial" panose="020B0604020202020204" pitchFamily="34" charset="0"/>
              <a:ea typeface="黑体" panose="02010609060101010101" pitchFamily="49" charset="-122"/>
            </a:endParaRPr>
          </a:p>
        </p:txBody>
      </p:sp>
      <p:sp>
        <p:nvSpPr>
          <p:cNvPr id="15" name="Rectangle 14"/>
          <p:cNvSpPr/>
          <p:nvPr/>
        </p:nvSpPr>
        <p:spPr>
          <a:xfrm>
            <a:off x="1928727" y="5248776"/>
            <a:ext cx="4235309" cy="1314403"/>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latin typeface="Arial" panose="020B0604020202020204" pitchFamily="34" charset="0"/>
                <a:ea typeface="黑体" panose="02010609060101010101" pitchFamily="49" charset="-122"/>
              </a:rPr>
              <a:t>温馨提示</a:t>
            </a:r>
          </a:p>
          <a:p>
            <a:r>
              <a:rPr lang="zh-CN" altLang="en-US" dirty="0">
                <a:latin typeface="Arial" panose="020B0604020202020204" pitchFamily="34" charset="0"/>
                <a:ea typeface="黑体" panose="02010609060101010101" pitchFamily="49" charset="-122"/>
              </a:rPr>
              <a:t>使用*作为通配符时，配合使用的关键词需要包括足够数量的字符，否则可能会引入较多的噪声。</a:t>
            </a:r>
            <a:endParaRPr lang="zh-TW" altLang="en-US"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34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黑体" panose="02010609060101010101" pitchFamily="49" charset="-122"/>
                <a:ea typeface="黑体" panose="02010609060101010101" pitchFamily="49" charset="-122"/>
                <a:cs typeface="ＭＳ Ｐゴシック" pitchFamily="-65" charset="-128"/>
              </a:rPr>
              <a:t>系统设置</a:t>
            </a:r>
            <a:endParaRPr lang="en-US" b="1" dirty="0">
              <a:solidFill>
                <a:srgbClr val="1AC604"/>
              </a:solidFill>
              <a:latin typeface="黑体" panose="02010609060101010101" pitchFamily="49" charset="-122"/>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333451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456996" y="3914273"/>
            <a:ext cx="2876550" cy="2124075"/>
          </a:xfrm>
          <a:prstGeom prst="rect">
            <a:avLst/>
          </a:prstGeom>
        </p:spPr>
      </p:pic>
      <p:pic>
        <p:nvPicPr>
          <p:cNvPr id="7" name="Picture 6"/>
          <p:cNvPicPr>
            <a:picLocks noChangeAspect="1"/>
          </p:cNvPicPr>
          <p:nvPr/>
        </p:nvPicPr>
        <p:blipFill>
          <a:blip r:embed="rId3"/>
          <a:stretch>
            <a:fillRect/>
          </a:stretch>
        </p:blipFill>
        <p:spPr>
          <a:xfrm>
            <a:off x="392207" y="2176380"/>
            <a:ext cx="44577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92207" y="1394271"/>
            <a:ext cx="4667250" cy="476250"/>
          </a:xfrm>
          <a:prstGeom prst="rect">
            <a:avLst/>
          </a:prstGeom>
        </p:spPr>
      </p:pic>
      <p:sp>
        <p:nvSpPr>
          <p:cNvPr id="29" name="Rectangle 28"/>
          <p:cNvSpPr/>
          <p:nvPr/>
        </p:nvSpPr>
        <p:spPr>
          <a:xfrm>
            <a:off x="5508437" y="5289722"/>
            <a:ext cx="2933434" cy="294649"/>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5" name="Rectangle 24"/>
          <p:cNvSpPr/>
          <p:nvPr/>
        </p:nvSpPr>
        <p:spPr bwMode="auto">
          <a:xfrm>
            <a:off x="5253933" y="1371772"/>
            <a:ext cx="2231266" cy="53653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点击页面右上角的箭头符号，可以显示切换界面语言的选项</a:t>
            </a:r>
            <a:endParaRPr lang="en-US" altLang="zh-TW"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7" name="Rectangle 26"/>
          <p:cNvSpPr/>
          <p:nvPr/>
        </p:nvSpPr>
        <p:spPr>
          <a:xfrm>
            <a:off x="4591708" y="1340685"/>
            <a:ext cx="535463" cy="52983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8" name="Rectangle 27"/>
          <p:cNvSpPr/>
          <p:nvPr/>
        </p:nvSpPr>
        <p:spPr bwMode="auto">
          <a:xfrm>
            <a:off x="3428095" y="5250621"/>
            <a:ext cx="1699076" cy="53653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eaLnBrk="0" hangingPunct="0">
              <a:spcBef>
                <a:spcPts val="600"/>
              </a:spcBef>
              <a:buClr>
                <a:srgbClr val="FF8000"/>
              </a:buClr>
            </a:pPr>
            <a:r>
              <a:rPr lang="zh-CN" altLang="en-US"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这里就可以将界面的语言切换为中文</a:t>
            </a:r>
            <a:endParaRPr lang="en-US" altLang="zh-TW" sz="12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6"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切换界面显示的语言</a:t>
            </a:r>
            <a:endParaRPr lang="en-US" sz="3200" dirty="0">
              <a:latin typeface="Arial" panose="020B0604020202020204" pitchFamily="34" charset="0"/>
              <a:ea typeface="黑体" panose="02010609060101010101" pitchFamily="49" charset="-122"/>
            </a:endParaRPr>
          </a:p>
        </p:txBody>
      </p:sp>
      <p:cxnSp>
        <p:nvCxnSpPr>
          <p:cNvPr id="20" name="Straight Arrow Connector 19"/>
          <p:cNvCxnSpPr/>
          <p:nvPr/>
        </p:nvCxnSpPr>
        <p:spPr>
          <a:xfrm flipH="1">
            <a:off x="4464946" y="1830200"/>
            <a:ext cx="140833" cy="267411"/>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1943546" y="3097595"/>
            <a:ext cx="2840725" cy="32324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3" name="Rectangle 22"/>
          <p:cNvSpPr/>
          <p:nvPr/>
        </p:nvSpPr>
        <p:spPr bwMode="auto">
          <a:xfrm>
            <a:off x="4953065" y="2973931"/>
            <a:ext cx="2231266" cy="53653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点击下拉箭头可以在不同的语言之间切换</a:t>
            </a:r>
            <a:endParaRPr lang="en-US" altLang="zh-TW"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02780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06371" y="1252532"/>
            <a:ext cx="8864862" cy="3439604"/>
          </a:xfrm>
          <a:prstGeom prst="rect">
            <a:avLst/>
          </a:prstGeom>
        </p:spPr>
      </p:pic>
      <p:sp>
        <p:nvSpPr>
          <p:cNvPr id="12" name="Rectangle 11"/>
          <p:cNvSpPr/>
          <p:nvPr/>
        </p:nvSpPr>
        <p:spPr>
          <a:xfrm>
            <a:off x="106371" y="1252532"/>
            <a:ext cx="1225233" cy="1881689"/>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9" name="Rectangle 28"/>
          <p:cNvSpPr/>
          <p:nvPr/>
        </p:nvSpPr>
        <p:spPr>
          <a:xfrm>
            <a:off x="1651566" y="1183821"/>
            <a:ext cx="7319667" cy="66534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8" name="Rectangle 27"/>
          <p:cNvSpPr/>
          <p:nvPr/>
        </p:nvSpPr>
        <p:spPr bwMode="auto">
          <a:xfrm>
            <a:off x="1564254" y="2061540"/>
            <a:ext cx="1699076" cy="53653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界面显示的语言已经切换为中文</a:t>
            </a:r>
            <a:endParaRPr lang="en-US" altLang="zh-TW"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30" name="Rectangle 29"/>
          <p:cNvSpPr/>
          <p:nvPr/>
        </p:nvSpPr>
        <p:spPr bwMode="auto">
          <a:xfrm>
            <a:off x="4369622" y="4003984"/>
            <a:ext cx="1699076" cy="53653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每个记录的详细信息，例如摘要等仍然为英文</a:t>
            </a:r>
            <a:endParaRPr lang="en-US" altLang="zh-TW"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6"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切换界面显示的语言</a:t>
            </a:r>
            <a:endParaRPr lang="en-US" sz="3200" dirty="0">
              <a:latin typeface="Arial" panose="020B0604020202020204" pitchFamily="34" charset="0"/>
              <a:ea typeface="黑体" panose="02010609060101010101" pitchFamily="49" charset="-122"/>
            </a:endParaRPr>
          </a:p>
        </p:txBody>
      </p:sp>
      <p:sp>
        <p:nvSpPr>
          <p:cNvPr id="26" name="Rectangle 25"/>
          <p:cNvSpPr/>
          <p:nvPr/>
        </p:nvSpPr>
        <p:spPr>
          <a:xfrm>
            <a:off x="6106886" y="3247121"/>
            <a:ext cx="2864347" cy="151372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1" name="Rectangle 30"/>
          <p:cNvSpPr/>
          <p:nvPr/>
        </p:nvSpPr>
        <p:spPr>
          <a:xfrm>
            <a:off x="2034863" y="4963655"/>
            <a:ext cx="4235309" cy="1314403"/>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latin typeface="Arial" panose="020B0604020202020204" pitchFamily="34" charset="0"/>
                <a:ea typeface="黑体" panose="02010609060101010101" pitchFamily="49" charset="-122"/>
              </a:rPr>
              <a:t>温馨提示</a:t>
            </a:r>
          </a:p>
          <a:p>
            <a:r>
              <a:rPr lang="zh-CN" altLang="en-US" dirty="0">
                <a:latin typeface="Arial" panose="020B0604020202020204" pitchFamily="34" charset="0"/>
                <a:ea typeface="黑体" panose="02010609060101010101" pitchFamily="49" charset="-122"/>
              </a:rPr>
              <a:t>若希望看到每个记录的详细信息的中文翻译，可以在完整浏览页面使用机器翻译的功能。</a:t>
            </a:r>
            <a:endParaRPr lang="zh-TW" altLang="en-US"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811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body" sz="quarter" idx="12"/>
          </p:nvPr>
        </p:nvSpPr>
        <p:spPr>
          <a:xfrm>
            <a:off x="721888" y="1091245"/>
            <a:ext cx="7739640" cy="2571809"/>
          </a:xfrm>
        </p:spPr>
        <p:txBody>
          <a:bodyPr/>
          <a:lstStyle/>
          <a:p>
            <a:pPr algn="ctr"/>
            <a:r>
              <a:rPr lang="zh-CN" altLang="en-US" sz="1800" b="1" dirty="0">
                <a:latin typeface="Arial" panose="020B0604020202020204" pitchFamily="34" charset="0"/>
                <a:ea typeface="黑体" panose="02010609060101010101" pitchFamily="49" charset="-122"/>
              </a:rPr>
              <a:t>如前面已经介绍的，可以在结果显示的页面对于显示的字段进行调整，还可以在</a:t>
            </a:r>
            <a:r>
              <a:rPr lang="en-US" altLang="zh-CN" sz="1800" b="1" dirty="0">
                <a:latin typeface="Arial" panose="020B0604020202020204" pitchFamily="34" charset="0"/>
                <a:ea typeface="黑体" panose="02010609060101010101" pitchFamily="49" charset="-122"/>
              </a:rPr>
              <a:t>My Account</a:t>
            </a:r>
            <a:r>
              <a:rPr lang="zh-CN" altLang="en-US" sz="1800" b="1" dirty="0">
                <a:latin typeface="Arial" panose="020B0604020202020204" pitchFamily="34" charset="0"/>
                <a:ea typeface="黑体" panose="02010609060101010101" pitchFamily="49" charset="-122"/>
              </a:rPr>
              <a:t>中进行检索结果显示页面的设置</a:t>
            </a:r>
            <a:endParaRPr lang="en-US" sz="1800" b="1" dirty="0">
              <a:latin typeface="Arial" panose="020B0604020202020204" pitchFamily="34" charset="0"/>
              <a:ea typeface="黑体" panose="02010609060101010101" pitchFamily="49" charset="-122"/>
            </a:endParaRPr>
          </a:p>
        </p:txBody>
      </p:sp>
      <p:pic>
        <p:nvPicPr>
          <p:cNvPr id="141314" name="Picture 2"/>
          <p:cNvPicPr>
            <a:picLocks noChangeAspect="1" noChangeArrowheads="1"/>
          </p:cNvPicPr>
          <p:nvPr/>
        </p:nvPicPr>
        <p:blipFill>
          <a:blip r:embed="rId2" cstate="print"/>
          <a:srcRect r="2355"/>
          <a:stretch>
            <a:fillRect/>
          </a:stretch>
        </p:blipFill>
        <p:spPr bwMode="auto">
          <a:xfrm>
            <a:off x="1654623" y="1752373"/>
            <a:ext cx="5725689" cy="5010745"/>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1654622" y="5010217"/>
            <a:ext cx="1882662" cy="48770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0" name="Rectangle 29"/>
          <p:cNvSpPr/>
          <p:nvPr/>
        </p:nvSpPr>
        <p:spPr>
          <a:xfrm>
            <a:off x="3442822" y="4148628"/>
            <a:ext cx="1848222" cy="75673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9" name="Rectangle 28"/>
          <p:cNvSpPr/>
          <p:nvPr/>
        </p:nvSpPr>
        <p:spPr>
          <a:xfrm>
            <a:off x="1695776" y="2101846"/>
            <a:ext cx="5684536" cy="200228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2" name="Rectangle 31"/>
          <p:cNvSpPr/>
          <p:nvPr/>
        </p:nvSpPr>
        <p:spPr bwMode="auto">
          <a:xfrm>
            <a:off x="163543" y="2302108"/>
            <a:ext cx="1935297" cy="53653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设定显示的字段，最多可以选择</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8</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个字段</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36" name="Rectangle 35"/>
          <p:cNvSpPr/>
          <p:nvPr/>
        </p:nvSpPr>
        <p:spPr bwMode="auto">
          <a:xfrm>
            <a:off x="313038" y="4752212"/>
            <a:ext cx="1263603" cy="822479"/>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设置根据哪个字段进行排序，以及排序为升序或者降序</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37" name="Rectangle 36"/>
          <p:cNvSpPr/>
          <p:nvPr/>
        </p:nvSpPr>
        <p:spPr bwMode="auto">
          <a:xfrm>
            <a:off x="5448145" y="4197895"/>
            <a:ext cx="2326616" cy="1957711"/>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可以选择记录的折叠方式，例如按照</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DWPI</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专利家族进行折叠，这样对于相同的内容的记录，您不必重复看多次；</a:t>
            </a:r>
            <a:endPar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还可以设置每个</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DWPI</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专利家族的哪个记录被直接显示（折叠后，每个家族仅直接显示一个记录，其他记录被折叠起来，需要展开才能看到）</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4"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检索结果显示界面的设置</a:t>
            </a:r>
            <a:endParaRPr lang="en-US" sz="3200" dirty="0">
              <a:latin typeface="Arial" panose="020B0604020202020204" pitchFamily="34" charset="0"/>
              <a:ea typeface="黑体" panose="02010609060101010101" pitchFamily="49" charset="-122"/>
            </a:endParaRPr>
          </a:p>
        </p:txBody>
      </p:sp>
      <p:sp>
        <p:nvSpPr>
          <p:cNvPr id="16" name="Rectangle 15"/>
          <p:cNvSpPr/>
          <p:nvPr/>
        </p:nvSpPr>
        <p:spPr>
          <a:xfrm>
            <a:off x="5710253" y="3548128"/>
            <a:ext cx="813011" cy="22985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7" name="Rectangle 16"/>
          <p:cNvSpPr/>
          <p:nvPr/>
        </p:nvSpPr>
        <p:spPr bwMode="auto">
          <a:xfrm>
            <a:off x="6807112" y="3142725"/>
            <a:ext cx="1935297" cy="787750"/>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若您经常使用智能检索，建议勾选</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Relevancy</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字段以了解每个记录与您输入的技术描述的相似度</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8" name="Rectangle 17"/>
          <p:cNvSpPr/>
          <p:nvPr/>
        </p:nvSpPr>
        <p:spPr>
          <a:xfrm>
            <a:off x="3130779" y="3554037"/>
            <a:ext cx="813011" cy="22985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9" name="Rectangle 18"/>
          <p:cNvSpPr/>
          <p:nvPr/>
        </p:nvSpPr>
        <p:spPr bwMode="auto">
          <a:xfrm>
            <a:off x="3984943" y="3344150"/>
            <a:ext cx="1294032" cy="621204"/>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勾选</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DWPI</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附图可以帮助您更快地了解专利的内容</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0" name="Rectangle 19"/>
          <p:cNvSpPr/>
          <p:nvPr/>
        </p:nvSpPr>
        <p:spPr>
          <a:xfrm>
            <a:off x="1654623" y="5574691"/>
            <a:ext cx="1882662" cy="48770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1" name="Rectangle 20"/>
          <p:cNvSpPr/>
          <p:nvPr/>
        </p:nvSpPr>
        <p:spPr bwMode="auto">
          <a:xfrm>
            <a:off x="313038" y="5651151"/>
            <a:ext cx="1263603" cy="594528"/>
          </a:xfrm>
          <a:prstGeom prst="rect">
            <a:avLst/>
          </a:prstGeom>
          <a:solidFill>
            <a:srgbClr val="000000">
              <a:alpha val="40000"/>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spcBef>
                <a:spcPts val="600"/>
              </a:spcBef>
              <a:buClr>
                <a:schemeClr val="tx2"/>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设置每页显示的记录数量以及附图的大小</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9832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29" grpId="0" animBg="1"/>
      <p:bldP spid="16" grpId="0" animBg="1"/>
      <p:bldP spid="18"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63E1E05-71D4-44CF-A2D4-3C63C837E79F}"/>
              </a:ext>
            </a:extLst>
          </p:cNvPr>
          <p:cNvPicPr>
            <a:picLocks noChangeAspect="1"/>
          </p:cNvPicPr>
          <p:nvPr/>
        </p:nvPicPr>
        <p:blipFill>
          <a:blip r:embed="rId2"/>
          <a:stretch>
            <a:fillRect/>
          </a:stretch>
        </p:blipFill>
        <p:spPr>
          <a:xfrm>
            <a:off x="558028" y="1030303"/>
            <a:ext cx="4931717" cy="3017204"/>
          </a:xfrm>
          <a:prstGeom prst="rect">
            <a:avLst/>
          </a:prstGeom>
        </p:spPr>
      </p:pic>
      <p:pic>
        <p:nvPicPr>
          <p:cNvPr id="11" name="Picture 10"/>
          <p:cNvPicPr>
            <a:picLocks noChangeAspect="1"/>
          </p:cNvPicPr>
          <p:nvPr/>
        </p:nvPicPr>
        <p:blipFill>
          <a:blip r:embed="rId3"/>
          <a:stretch>
            <a:fillRect/>
          </a:stretch>
        </p:blipFill>
        <p:spPr>
          <a:xfrm>
            <a:off x="576066" y="4018568"/>
            <a:ext cx="1847850" cy="1838325"/>
          </a:xfrm>
          <a:prstGeom prst="rect">
            <a:avLst/>
          </a:prstGeom>
        </p:spPr>
      </p:pic>
      <p:pic>
        <p:nvPicPr>
          <p:cNvPr id="12" name="Picture 11"/>
          <p:cNvPicPr>
            <a:picLocks noChangeAspect="1"/>
          </p:cNvPicPr>
          <p:nvPr/>
        </p:nvPicPr>
        <p:blipFill>
          <a:blip r:embed="rId4"/>
          <a:stretch>
            <a:fillRect/>
          </a:stretch>
        </p:blipFill>
        <p:spPr>
          <a:xfrm>
            <a:off x="2566791" y="4066193"/>
            <a:ext cx="4610100" cy="1390650"/>
          </a:xfrm>
          <a:prstGeom prst="rect">
            <a:avLst/>
          </a:prstGeom>
        </p:spPr>
      </p:pic>
      <p:sp>
        <p:nvSpPr>
          <p:cNvPr id="18" name="Rectangle 17"/>
          <p:cNvSpPr/>
          <p:nvPr/>
        </p:nvSpPr>
        <p:spPr>
          <a:xfrm>
            <a:off x="4259007" y="2646487"/>
            <a:ext cx="919662" cy="745284"/>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9" name="Rectangle 18"/>
          <p:cNvSpPr/>
          <p:nvPr/>
        </p:nvSpPr>
        <p:spPr bwMode="auto">
          <a:xfrm>
            <a:off x="5608321" y="1620500"/>
            <a:ext cx="3127466" cy="2199974"/>
          </a:xfrm>
          <a:prstGeom prst="rect">
            <a:avLst/>
          </a:prstGeom>
          <a:solidFill>
            <a:srgbClr val="000000">
              <a:alpha val="27843"/>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lnSpc>
                <a:spcPct val="150000"/>
              </a:lnSpc>
              <a:spcBef>
                <a:spcPts val="600"/>
              </a:spcBef>
              <a:buClr>
                <a:schemeClr val="bg1"/>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对于系统设置等产品相关疑问，都可以通过</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Support</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模块获得帮助。点击</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Support</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按钮后，可以显示包括</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Help</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等功能模块的页面。</a:t>
            </a:r>
            <a:endPar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a:p>
            <a:pPr>
              <a:lnSpc>
                <a:spcPct val="150000"/>
              </a:lnSpc>
              <a:spcBef>
                <a:spcPts val="600"/>
              </a:spcBef>
              <a:buClr>
                <a:schemeClr val="bg1"/>
              </a:buClr>
            </a:pP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其中，</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Help</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提供可检索的线上用户手册；</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Training</a:t>
            </a:r>
            <a:r>
              <a:rPr lang="zh-CN" altLang="en-US"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提供录播教程以及直播教程（直播教程需要提前注册）；其他模块可以通过不同途径及时地获得客服人员的反馈和协助。</a:t>
            </a:r>
            <a:endParaRPr lang="en-US" altLang="zh-TW" sz="12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cxnSp>
        <p:nvCxnSpPr>
          <p:cNvPr id="15" name="Straight Arrow Connector 14"/>
          <p:cNvCxnSpPr/>
          <p:nvPr/>
        </p:nvCxnSpPr>
        <p:spPr>
          <a:xfrm flipH="1">
            <a:off x="4107068" y="3428530"/>
            <a:ext cx="384234" cy="815505"/>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
        <p:nvSpPr>
          <p:cNvPr id="13"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线上培训和支持服务</a:t>
            </a:r>
            <a:endParaRPr lang="en-US" sz="3200" dirty="0">
              <a:latin typeface="Arial" panose="020B0604020202020204" pitchFamily="34" charset="0"/>
              <a:ea typeface="黑体" panose="02010609060101010101" pitchFamily="49" charset="-122"/>
            </a:endParaRPr>
          </a:p>
        </p:txBody>
      </p:sp>
      <p:sp>
        <p:nvSpPr>
          <p:cNvPr id="14" name="Rectangle 13"/>
          <p:cNvSpPr/>
          <p:nvPr/>
        </p:nvSpPr>
        <p:spPr>
          <a:xfrm>
            <a:off x="2555877" y="5578828"/>
            <a:ext cx="4771166" cy="1008709"/>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latin typeface="Arial" panose="020B0604020202020204" pitchFamily="34" charset="0"/>
                <a:ea typeface="黑体" panose="02010609060101010101" pitchFamily="49" charset="-122"/>
              </a:rPr>
              <a:t>温馨提示</a:t>
            </a:r>
          </a:p>
          <a:p>
            <a:r>
              <a:rPr lang="zh-CN" altLang="en-US" dirty="0">
                <a:latin typeface="Arial" panose="020B0604020202020204" pitchFamily="34" charset="0"/>
                <a:ea typeface="黑体" panose="02010609060101010101" pitchFamily="49" charset="-122"/>
              </a:rPr>
              <a:t>在任意页面有关于该页面内容的疑问可以点击“？”进入对您最有帮助的用户手册部分</a:t>
            </a:r>
            <a:endParaRPr lang="zh-TW" altLang="en-US" dirty="0">
              <a:latin typeface="Arial" panose="020B0604020202020204" pitchFamily="34" charset="0"/>
              <a:ea typeface="黑体" panose="02010609060101010101" pitchFamily="49" charset="-122"/>
            </a:endParaRPr>
          </a:p>
        </p:txBody>
      </p:sp>
      <p:pic>
        <p:nvPicPr>
          <p:cNvPr id="8" name="Picture 7"/>
          <p:cNvPicPr>
            <a:picLocks noChangeAspect="1"/>
          </p:cNvPicPr>
          <p:nvPr/>
        </p:nvPicPr>
        <p:blipFill>
          <a:blip r:embed="rId5"/>
          <a:stretch>
            <a:fillRect/>
          </a:stretch>
        </p:blipFill>
        <p:spPr>
          <a:xfrm>
            <a:off x="5605168" y="5119006"/>
            <a:ext cx="2880859" cy="758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7538871" y="5141465"/>
            <a:ext cx="292169" cy="71356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cxnSp>
        <p:nvCxnSpPr>
          <p:cNvPr id="20" name="Straight Arrow Connector 19"/>
          <p:cNvCxnSpPr>
            <a:endCxn id="14" idx="3"/>
          </p:cNvCxnSpPr>
          <p:nvPr/>
        </p:nvCxnSpPr>
        <p:spPr>
          <a:xfrm flipH="1">
            <a:off x="7327043" y="5856893"/>
            <a:ext cx="245210" cy="226290"/>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95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黑体" panose="02010609060101010101" pitchFamily="49" charset="-122"/>
                <a:ea typeface="黑体" panose="02010609060101010101" pitchFamily="49" charset="-122"/>
                <a:cs typeface="ＭＳ Ｐゴシック" pitchFamily="-65" charset="-128"/>
              </a:rPr>
              <a:t>下载与存储</a:t>
            </a:r>
            <a:endParaRPr lang="en-US" altLang="zh-TW" b="1" dirty="0">
              <a:solidFill>
                <a:srgbClr val="1AC604"/>
              </a:solidFill>
              <a:latin typeface="黑体" panose="02010609060101010101" pitchFamily="49" charset="-122"/>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733700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962" y="862012"/>
            <a:ext cx="8982075" cy="5133975"/>
          </a:xfrm>
          <a:prstGeom prst="rect">
            <a:avLst/>
          </a:prstGeom>
        </p:spPr>
      </p:pic>
      <p:sp>
        <p:nvSpPr>
          <p:cNvPr id="4" name="TextBox 3"/>
          <p:cNvSpPr txBox="1"/>
          <p:nvPr/>
        </p:nvSpPr>
        <p:spPr>
          <a:xfrm>
            <a:off x="5499099" y="3397766"/>
            <a:ext cx="2973891" cy="646331"/>
          </a:xfrm>
          <a:prstGeom prst="rect">
            <a:avLst/>
          </a:prstGeom>
          <a:noFill/>
        </p:spPr>
        <p:txBody>
          <a:bodyPr wrap="none" rtlCol="0">
            <a:spAutoFit/>
          </a:bodyPr>
          <a:lstStyle/>
          <a:p>
            <a:r>
              <a:rPr lang="zh-CN" altLang="en-US" b="1" dirty="0">
                <a:solidFill>
                  <a:srgbClr val="6817FF"/>
                </a:solidFill>
                <a:latin typeface="黑体" panose="02010609060101010101" pitchFamily="49" charset="-122"/>
                <a:ea typeface="黑体" panose="02010609060101010101" pitchFamily="49" charset="-122"/>
              </a:rPr>
              <a:t>请输入您的邮箱作为用户名</a:t>
            </a:r>
            <a:endParaRPr lang="en-US" altLang="zh-CN" b="1" dirty="0">
              <a:solidFill>
                <a:srgbClr val="6817FF"/>
              </a:solidFill>
              <a:latin typeface="黑体" panose="02010609060101010101" pitchFamily="49" charset="-122"/>
              <a:ea typeface="黑体" panose="02010609060101010101" pitchFamily="49" charset="-122"/>
            </a:endParaRPr>
          </a:p>
          <a:p>
            <a:r>
              <a:rPr lang="zh-CN" altLang="en-US" b="1" dirty="0">
                <a:solidFill>
                  <a:srgbClr val="6817FF"/>
                </a:solidFill>
                <a:latin typeface="黑体" panose="02010609060101010101" pitchFamily="49" charset="-122"/>
                <a:ea typeface="黑体" panose="02010609060101010101" pitchFamily="49" charset="-122"/>
              </a:rPr>
              <a:t>并输入您的密码</a:t>
            </a:r>
            <a:endParaRPr lang="zh-TW" altLang="en-US" b="1" dirty="0">
              <a:solidFill>
                <a:srgbClr val="6817FF"/>
              </a:solidFill>
              <a:latin typeface="黑体" panose="02010609060101010101" pitchFamily="49" charset="-122"/>
              <a:ea typeface="黑体" panose="02010609060101010101" pitchFamily="49" charset="-122"/>
            </a:endParaRPr>
          </a:p>
        </p:txBody>
      </p:sp>
      <p:sp>
        <p:nvSpPr>
          <p:cNvPr id="5" name="Rectangle 4"/>
          <p:cNvSpPr/>
          <p:nvPr/>
        </p:nvSpPr>
        <p:spPr>
          <a:xfrm>
            <a:off x="825308" y="2286000"/>
            <a:ext cx="4673791" cy="3086099"/>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8074" y="256316"/>
            <a:ext cx="5064326" cy="369332"/>
          </a:xfrm>
          <a:prstGeom prst="rect">
            <a:avLst/>
          </a:prstGeom>
        </p:spPr>
        <p:txBody>
          <a:bodyPr wrap="square">
            <a:spAutoFit/>
          </a:bodyPr>
          <a:lstStyle/>
          <a:p>
            <a:r>
              <a:rPr lang="zh-TW" altLang="en-US" dirty="0">
                <a:latin typeface="+mj-lt"/>
                <a:hlinkClick r:id="rId3"/>
              </a:rPr>
              <a:t>https://www.derwentinnovation.com/login-en/</a:t>
            </a:r>
            <a:endParaRPr lang="zh-TW" altLang="en-US" dirty="0">
              <a:latin typeface="+mj-lt"/>
            </a:endParaRPr>
          </a:p>
        </p:txBody>
      </p:sp>
      <p:sp>
        <p:nvSpPr>
          <p:cNvPr id="7" name="Rectangle 6"/>
          <p:cNvSpPr/>
          <p:nvPr/>
        </p:nvSpPr>
        <p:spPr>
          <a:xfrm>
            <a:off x="5764012" y="4044098"/>
            <a:ext cx="3272325" cy="2029890"/>
          </a:xfrm>
          <a:prstGeom prst="rect">
            <a:avLst/>
          </a:prstGeom>
          <a:solidFill>
            <a:srgbClr val="FF000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zh-TW" altLang="en-US" b="1" dirty="0">
                <a:latin typeface="黑体" panose="02010609060101010101" pitchFamily="49" charset="-122"/>
                <a:ea typeface="黑体" panose="02010609060101010101" pitchFamily="49" charset="-122"/>
              </a:rPr>
              <a:t>重要提醒</a:t>
            </a:r>
            <a:endParaRPr lang="en-US" altLang="zh-TW" b="1"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用户名和密码输入无误的情况下，点击</a:t>
            </a:r>
            <a:r>
              <a:rPr lang="en-US" altLang="zh-CN" dirty="0">
                <a:latin typeface="黑体" panose="02010609060101010101" pitchFamily="49" charset="-122"/>
                <a:ea typeface="黑体" panose="02010609060101010101" pitchFamily="49" charset="-122"/>
              </a:rPr>
              <a:t>LOG IN</a:t>
            </a:r>
            <a:r>
              <a:rPr lang="zh-CN" altLang="en-US" dirty="0">
                <a:latin typeface="黑体" panose="02010609060101010101" pitchFamily="49" charset="-122"/>
                <a:ea typeface="黑体" panose="02010609060101010101" pitchFamily="49" charset="-122"/>
              </a:rPr>
              <a:t>按钮会弹出新窗口，请务必将您的浏览器设置为</a:t>
            </a:r>
            <a:r>
              <a:rPr lang="zh-CN" altLang="en-US" b="1" u="sng" dirty="0">
                <a:latin typeface="黑体" panose="02010609060101010101" pitchFamily="49" charset="-122"/>
                <a:ea typeface="黑体" panose="02010609060101010101" pitchFamily="49" charset="-122"/>
              </a:rPr>
              <a:t>允许</a:t>
            </a:r>
            <a:r>
              <a:rPr lang="en-US" altLang="zh-CN" b="1" u="sng" dirty="0">
                <a:latin typeface="黑体" panose="02010609060101010101" pitchFamily="49" charset="-122"/>
                <a:ea typeface="黑体" panose="02010609060101010101" pitchFamily="49" charset="-122"/>
              </a:rPr>
              <a:t>DI</a:t>
            </a:r>
            <a:r>
              <a:rPr lang="zh-CN" altLang="en-US" b="1" u="sng" dirty="0">
                <a:latin typeface="黑体" panose="02010609060101010101" pitchFamily="49" charset="-122"/>
                <a:ea typeface="黑体" panose="02010609060101010101" pitchFamily="49" charset="-122"/>
              </a:rPr>
              <a:t>弹出新窗口</a:t>
            </a:r>
            <a:r>
              <a:rPr lang="zh-CN" altLang="en-US" dirty="0">
                <a:latin typeface="黑体" panose="02010609060101010101" pitchFamily="49" charset="-122"/>
                <a:ea typeface="黑体" panose="02010609060101010101" pitchFamily="49" charset="-122"/>
              </a:rPr>
              <a:t>，否则无法进入</a:t>
            </a:r>
            <a:r>
              <a:rPr lang="en-US" altLang="zh-CN" dirty="0">
                <a:latin typeface="黑体" panose="02010609060101010101" pitchFamily="49" charset="-122"/>
                <a:ea typeface="黑体" panose="02010609060101010101" pitchFamily="49" charset="-122"/>
              </a:rPr>
              <a:t>DI</a:t>
            </a:r>
            <a:r>
              <a:rPr lang="zh-CN" altLang="en-US" dirty="0">
                <a:latin typeface="黑体" panose="02010609060101010101" pitchFamily="49" charset="-122"/>
                <a:ea typeface="黑体" panose="02010609060101010101" pitchFamily="49" charset="-122"/>
              </a:rPr>
              <a:t>界面</a:t>
            </a:r>
            <a:endParaRPr lang="en-US" altLang="zh-TW" dirty="0">
              <a:latin typeface="黑体" panose="02010609060101010101" pitchFamily="49" charset="-122"/>
              <a:ea typeface="黑体" panose="02010609060101010101" pitchFamily="49" charset="-122"/>
            </a:endParaRPr>
          </a:p>
        </p:txBody>
      </p:sp>
      <p:sp>
        <p:nvSpPr>
          <p:cNvPr id="8" name="TextBox 7"/>
          <p:cNvSpPr txBox="1"/>
          <p:nvPr/>
        </p:nvSpPr>
        <p:spPr>
          <a:xfrm>
            <a:off x="1930705" y="6210519"/>
            <a:ext cx="4934428" cy="369332"/>
          </a:xfrm>
          <a:prstGeom prst="rect">
            <a:avLst/>
          </a:prstGeom>
          <a:noFill/>
        </p:spPr>
        <p:txBody>
          <a:bodyPr wrap="none" rtlCol="0">
            <a:spAutoFit/>
          </a:bodyPr>
          <a:lstStyle/>
          <a:p>
            <a:r>
              <a:rPr lang="zh-CN" altLang="en-US" b="1" dirty="0">
                <a:solidFill>
                  <a:srgbClr val="6817FF"/>
                </a:solidFill>
                <a:latin typeface="Arial" panose="020B0604020202020204" pitchFamily="34" charset="0"/>
                <a:ea typeface="黑体" panose="02010609060101010101" pitchFamily="49" charset="-122"/>
              </a:rPr>
              <a:t>支</a:t>
            </a:r>
            <a:r>
              <a:rPr lang="zh-CN" altLang="en-US" b="1" dirty="0" smtClean="0">
                <a:solidFill>
                  <a:srgbClr val="6817FF"/>
                </a:solidFill>
                <a:latin typeface="Arial" panose="020B0604020202020204" pitchFamily="34" charset="0"/>
                <a:ea typeface="黑体" panose="02010609060101010101" pitchFamily="49" charset="-122"/>
              </a:rPr>
              <a:t>持</a:t>
            </a:r>
            <a:r>
              <a:rPr lang="en-US" altLang="zh-CN" b="1" dirty="0" smtClean="0">
                <a:solidFill>
                  <a:srgbClr val="6817FF"/>
                </a:solidFill>
                <a:latin typeface="Arial" panose="020B0604020202020204" pitchFamily="34" charset="0"/>
                <a:ea typeface="黑体" panose="02010609060101010101" pitchFamily="49" charset="-122"/>
              </a:rPr>
              <a:t>IE11</a:t>
            </a:r>
            <a:r>
              <a:rPr lang="zh-CN" altLang="en-US" b="1" dirty="0">
                <a:solidFill>
                  <a:srgbClr val="6817FF"/>
                </a:solidFill>
                <a:latin typeface="Arial" panose="020B0604020202020204" pitchFamily="34" charset="0"/>
                <a:ea typeface="黑体" panose="02010609060101010101" pitchFamily="49" charset="-122"/>
              </a:rPr>
              <a:t>及以上版</a:t>
            </a:r>
            <a:r>
              <a:rPr lang="zh-CN" altLang="en-US" b="1" dirty="0" smtClean="0">
                <a:solidFill>
                  <a:srgbClr val="6817FF"/>
                </a:solidFill>
                <a:latin typeface="Arial" panose="020B0604020202020204" pitchFamily="34" charset="0"/>
                <a:ea typeface="黑体" panose="02010609060101010101" pitchFamily="49" charset="-122"/>
              </a:rPr>
              <a:t>本和火狐、</a:t>
            </a:r>
            <a:r>
              <a:rPr lang="en-US" altLang="zh-CN" b="1" dirty="0">
                <a:solidFill>
                  <a:srgbClr val="6817FF"/>
                </a:solidFill>
                <a:latin typeface="Arial" panose="020B0604020202020204" pitchFamily="34" charset="0"/>
                <a:ea typeface="黑体" panose="02010609060101010101" pitchFamily="49" charset="-122"/>
              </a:rPr>
              <a:t>G</a:t>
            </a:r>
            <a:r>
              <a:rPr lang="en-US" altLang="zh-CN" b="1" dirty="0" smtClean="0">
                <a:solidFill>
                  <a:srgbClr val="6817FF"/>
                </a:solidFill>
                <a:latin typeface="Arial" panose="020B0604020202020204" pitchFamily="34" charset="0"/>
                <a:ea typeface="黑体" panose="02010609060101010101" pitchFamily="49" charset="-122"/>
              </a:rPr>
              <a:t>oogle Chrome</a:t>
            </a:r>
            <a:endParaRPr lang="zh-TW" altLang="en-US" b="1" dirty="0">
              <a:solidFill>
                <a:srgbClr val="6817FF"/>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1317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719" y="983398"/>
            <a:ext cx="5704859" cy="3366802"/>
          </a:xfrm>
          <a:prstGeom prst="rect">
            <a:avLst/>
          </a:prstGeom>
        </p:spPr>
      </p:pic>
      <p:sp>
        <p:nvSpPr>
          <p:cNvPr id="11" name="Rectangle 10"/>
          <p:cNvSpPr/>
          <p:nvPr/>
        </p:nvSpPr>
        <p:spPr>
          <a:xfrm>
            <a:off x="5219731" y="3935103"/>
            <a:ext cx="677847" cy="41387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80629" y="4350200"/>
            <a:ext cx="3707721" cy="1515012"/>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eaLnBrk="0" hangingPunct="0">
              <a:spcBef>
                <a:spcPts val="600"/>
              </a:spcBef>
              <a:buClr>
                <a:schemeClr val="tx2"/>
              </a:buClr>
            </a:pPr>
            <a:r>
              <a:rPr lang="zh-CN" altLang="en-US" sz="16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6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Add To</a:t>
            </a:r>
            <a:r>
              <a:rPr lang="zh-CN" altLang="en-US" sz="16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”可以将当前检索结果保存到：</a:t>
            </a:r>
            <a:endParaRPr lang="en-US" sz="16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231775" indent="-231775" eaLnBrk="0" hangingPunct="0">
              <a:spcBef>
                <a:spcPts val="600"/>
              </a:spcBef>
              <a:buClr>
                <a:schemeClr val="bg1"/>
              </a:buClr>
              <a:buFont typeface="Arial" pitchFamily="34" charset="0"/>
              <a:buChar char="•"/>
            </a:pP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New </a:t>
            </a:r>
            <a:r>
              <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Work File </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新的工作文件</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231775" indent="-231775" eaLnBrk="0" hangingPunct="0">
              <a:spcBef>
                <a:spcPts val="600"/>
              </a:spcBef>
              <a:buClr>
                <a:schemeClr val="bg1"/>
              </a:buClr>
              <a:buFont typeface="Arial" pitchFamily="34" charset="0"/>
              <a:buChar char="•"/>
            </a:pPr>
            <a:r>
              <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Existing Work File </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已有的工作文件</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231775" indent="-231775" eaLnBrk="0" hangingPunct="0">
              <a:spcBef>
                <a:spcPts val="600"/>
              </a:spcBef>
              <a:buClr>
                <a:schemeClr val="bg1"/>
              </a:buClr>
              <a:buFont typeface="Arial" pitchFamily="34" charset="0"/>
              <a:buChar char="•"/>
            </a:pPr>
            <a:r>
              <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Marked List</a:t>
            </a:r>
            <a:r>
              <a:rPr lang="zh-TW"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 </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标识的列表</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pic>
        <p:nvPicPr>
          <p:cNvPr id="26" name="Picture 4"/>
          <p:cNvPicPr>
            <a:picLocks noChangeAspect="1" noChangeArrowheads="1"/>
          </p:cNvPicPr>
          <p:nvPr/>
        </p:nvPicPr>
        <p:blipFill>
          <a:blip r:embed="rId4" cstate="print"/>
          <a:srcRect/>
          <a:stretch>
            <a:fillRect/>
          </a:stretch>
        </p:blipFill>
        <p:spPr bwMode="auto">
          <a:xfrm>
            <a:off x="5395775" y="1511865"/>
            <a:ext cx="3430719" cy="2168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存储检索结果</a:t>
            </a:r>
            <a:endParaRPr lang="en-US" sz="3200" dirty="0">
              <a:latin typeface="Arial" panose="020B0604020202020204" pitchFamily="34" charset="0"/>
              <a:ea typeface="黑体" panose="02010609060101010101" pitchFamily="49" charset="-122"/>
            </a:endParaRPr>
          </a:p>
        </p:txBody>
      </p:sp>
      <p:sp>
        <p:nvSpPr>
          <p:cNvPr id="15" name="TextBox 14"/>
          <p:cNvSpPr txBox="1"/>
          <p:nvPr/>
        </p:nvSpPr>
        <p:spPr>
          <a:xfrm>
            <a:off x="4322393" y="4350200"/>
            <a:ext cx="4617500" cy="180740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每个工作文件可以命名以区分，并且可以选择是否可以分享给他人</a:t>
            </a:r>
            <a:endPar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利用工作文件可以随时调出存储在该工作文件中的检索结果</a:t>
            </a:r>
            <a:endPar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例如针对不同权利人的申请的监控可以命名不同的工作文件进行保存，但是针对同一权利人可以将每次的监控保存在同一工作文件中</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340888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133230" y="1561556"/>
            <a:ext cx="8906494" cy="3949044"/>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771784" y="4260439"/>
            <a:ext cx="1917699" cy="37253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3" name="Rectangle 22"/>
          <p:cNvSpPr/>
          <p:nvPr/>
        </p:nvSpPr>
        <p:spPr>
          <a:xfrm>
            <a:off x="98771" y="1695377"/>
            <a:ext cx="1326873" cy="41387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5" name="Rectangle 24"/>
          <p:cNvSpPr/>
          <p:nvPr/>
        </p:nvSpPr>
        <p:spPr>
          <a:xfrm>
            <a:off x="1720846" y="1578805"/>
            <a:ext cx="1966955" cy="364248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6" name="TextBox 25"/>
          <p:cNvSpPr txBox="1"/>
          <p:nvPr/>
        </p:nvSpPr>
        <p:spPr>
          <a:xfrm>
            <a:off x="1176204" y="4818357"/>
            <a:ext cx="3056237" cy="1323651"/>
          </a:xfrm>
          <a:prstGeom prst="rect">
            <a:avLst/>
          </a:prstGeom>
          <a:solidFill>
            <a:srgbClr val="000000">
              <a:alpha val="27843"/>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a:lnSpc>
                <a:spcPct val="150000"/>
              </a:lnSpc>
              <a:spcBef>
                <a:spcPts val="600"/>
              </a:spcBef>
              <a:buClr>
                <a:schemeClr val="bg1"/>
              </a:buClr>
              <a:defRPr sz="12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lvl1pPr>
          </a:lstStyle>
          <a:p>
            <a:r>
              <a:rPr lang="zh-CN" altLang="en-US" sz="1400" dirty="0"/>
              <a:t>在存储所有对象时都可以选择存储在个人文件夹或者公共文件夹中；个人文件夹仅用户本人可见，公共文件夹可以用于与其他用户进行分享</a:t>
            </a:r>
            <a:endParaRPr lang="en-US" sz="1400" dirty="0"/>
          </a:p>
        </p:txBody>
      </p:sp>
      <p:sp>
        <p:nvSpPr>
          <p:cNvPr id="27" name="TextBox 26"/>
          <p:cNvSpPr txBox="1"/>
          <p:nvPr/>
        </p:nvSpPr>
        <p:spPr>
          <a:xfrm>
            <a:off x="6005301" y="3823005"/>
            <a:ext cx="2884832" cy="1114902"/>
          </a:xfrm>
          <a:prstGeom prst="rect">
            <a:avLst/>
          </a:prstGeom>
          <a:solidFill>
            <a:srgbClr val="000000">
              <a:alpha val="27843"/>
            </a:srgbClr>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45720" tIns="45720" rIns="45720" bIns="45720" numCol="1" rtlCol="0" anchor="ctr" anchorCtr="0" compatLnSpc="1">
            <a:prstTxWarp prst="textNoShape">
              <a:avLst/>
            </a:prstTxWarp>
          </a:bodyPr>
          <a:lstStyle>
            <a:defPPr>
              <a:defRPr lang="en-US"/>
            </a:defPPr>
            <a:lvl1pPr>
              <a:lnSpc>
                <a:spcPct val="150000"/>
              </a:lnSpc>
              <a:spcBef>
                <a:spcPts val="600"/>
              </a:spcBef>
              <a:buClr>
                <a:schemeClr val="bg1"/>
              </a:buClr>
              <a:defRPr sz="14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lvl1pPr>
          </a:lstStyle>
          <a:p>
            <a:r>
              <a:rPr lang="zh-CN" altLang="en-US" dirty="0"/>
              <a:t>进入已经存储的对象，可以看到可点击的链接，点击该链接后就能够显示存储的内容</a:t>
            </a:r>
            <a:endParaRPr lang="en-US" dirty="0"/>
          </a:p>
        </p:txBody>
      </p:sp>
      <p:sp>
        <p:nvSpPr>
          <p:cNvPr id="14"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已存储的工作</a:t>
            </a:r>
            <a:endParaRPr lang="en-US" sz="3200" dirty="0">
              <a:latin typeface="Arial" panose="020B0604020202020204" pitchFamily="34" charset="0"/>
              <a:ea typeface="黑体" panose="02010609060101010101" pitchFamily="49" charset="-122"/>
            </a:endParaRPr>
          </a:p>
        </p:txBody>
      </p:sp>
      <p:sp>
        <p:nvSpPr>
          <p:cNvPr id="16" name="Title 5"/>
          <p:cNvSpPr txBox="1">
            <a:spLocks/>
          </p:cNvSpPr>
          <p:nvPr/>
        </p:nvSpPr>
        <p:spPr>
          <a:xfrm>
            <a:off x="53126" y="1265090"/>
            <a:ext cx="5061058"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800" dirty="0">
                <a:latin typeface="Arial" panose="020B0604020202020204" pitchFamily="34" charset="0"/>
                <a:ea typeface="黑体" panose="02010609060101010101" pitchFamily="49" charset="-122"/>
              </a:rPr>
              <a:t>存储的所有对象都可以从</a:t>
            </a:r>
            <a:r>
              <a:rPr lang="en-US" altLang="zh-CN" sz="1800" dirty="0">
                <a:latin typeface="Arial" panose="020B0604020202020204" pitchFamily="34" charset="0"/>
                <a:ea typeface="黑体" panose="02010609060101010101" pitchFamily="49" charset="-122"/>
              </a:rPr>
              <a:t>SAVED WORK</a:t>
            </a:r>
            <a:r>
              <a:rPr lang="zh-CN" altLang="en-US" sz="1800" dirty="0">
                <a:latin typeface="Arial" panose="020B0604020202020204" pitchFamily="34" charset="0"/>
                <a:ea typeface="黑体" panose="02010609060101010101" pitchFamily="49" charset="-122"/>
              </a:rPr>
              <a:t>中找到</a:t>
            </a:r>
            <a:endParaRPr lang="en-US" sz="18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308834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3488" y="1053536"/>
            <a:ext cx="7296530" cy="3533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6438613" y="4407740"/>
            <a:ext cx="463631" cy="178974"/>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1" name="TextBox 10"/>
          <p:cNvSpPr txBox="1"/>
          <p:nvPr/>
        </p:nvSpPr>
        <p:spPr>
          <a:xfrm>
            <a:off x="3362109" y="3571029"/>
            <a:ext cx="4136711"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defPPr>
              <a:defRPr lang="en-US"/>
            </a:defPPr>
            <a:lvl1pPr eaLnBrk="0" hangingPunct="0">
              <a:buClr>
                <a:schemeClr val="tx2"/>
              </a:buClr>
              <a:defRPr sz="14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defRPr>
            </a:lvl1pPr>
          </a:lstStyle>
          <a:p>
            <a:r>
              <a:rPr lang="zh-CN" altLang="en-US" dirty="0"/>
              <a:t>通过点击</a:t>
            </a:r>
            <a:r>
              <a:rPr lang="en-US" dirty="0"/>
              <a:t>Export</a:t>
            </a:r>
            <a:r>
              <a:rPr lang="zh-TW" altLang="en-US" dirty="0"/>
              <a:t>可</a:t>
            </a:r>
            <a:r>
              <a:rPr lang="zh-CN" altLang="en-US" dirty="0"/>
              <a:t>将当前的检索结果导出为您选择的格式的文件</a:t>
            </a:r>
            <a:r>
              <a:rPr lang="en-US" altLang="zh-TW" dirty="0"/>
              <a:t>(</a:t>
            </a:r>
            <a:r>
              <a:rPr lang="zh-CN" altLang="en-US" dirty="0"/>
              <a:t>例如</a:t>
            </a:r>
            <a:r>
              <a:rPr lang="en-US" altLang="zh-TW" dirty="0"/>
              <a:t>.csv, .</a:t>
            </a:r>
            <a:r>
              <a:rPr lang="en-US" altLang="zh-TW" dirty="0" err="1"/>
              <a:t>xlsx</a:t>
            </a:r>
            <a:r>
              <a:rPr lang="en-US" altLang="zh-TW" dirty="0"/>
              <a:t>, txt, xml…)</a:t>
            </a:r>
            <a:endParaRPr lang="en-US" dirty="0"/>
          </a:p>
        </p:txBody>
      </p:sp>
      <p:sp>
        <p:nvSpPr>
          <p:cNvPr id="13"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导出检索结果</a:t>
            </a:r>
            <a:endParaRPr lang="en-US" sz="3200" dirty="0">
              <a:latin typeface="Arial" panose="020B0604020202020204" pitchFamily="34" charset="0"/>
              <a:ea typeface="黑体" panose="02010609060101010101" pitchFamily="49" charset="-122"/>
            </a:endParaRPr>
          </a:p>
        </p:txBody>
      </p:sp>
      <p:pic>
        <p:nvPicPr>
          <p:cNvPr id="7" name="Picture 6"/>
          <p:cNvPicPr>
            <a:picLocks noChangeAspect="1"/>
          </p:cNvPicPr>
          <p:nvPr/>
        </p:nvPicPr>
        <p:blipFill>
          <a:blip r:embed="rId4"/>
          <a:stretch>
            <a:fillRect/>
          </a:stretch>
        </p:blipFill>
        <p:spPr>
          <a:xfrm>
            <a:off x="620769" y="4336278"/>
            <a:ext cx="4026144" cy="1836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4833889" y="4918591"/>
            <a:ext cx="4136711" cy="1007181"/>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defPPr>
              <a:defRPr lang="en-US"/>
            </a:defPPr>
            <a:lvl1pPr eaLnBrk="0" hangingPunct="0">
              <a:buClr>
                <a:schemeClr val="tx2"/>
              </a:buClr>
              <a:defRPr sz="14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defRPr>
            </a:lvl1pPr>
          </a:lstStyle>
          <a:p>
            <a:r>
              <a:rPr lang="zh-CN" altLang="en-US" dirty="0"/>
              <a:t>导出的结果中若包含</a:t>
            </a:r>
            <a:r>
              <a:rPr lang="en-US" altLang="zh-CN" dirty="0"/>
              <a:t>PDF Copy</a:t>
            </a:r>
            <a:r>
              <a:rPr lang="zh-CN" altLang="en-US" dirty="0"/>
              <a:t>可以直接点击</a:t>
            </a:r>
            <a:r>
              <a:rPr lang="en-US" altLang="zh-CN" dirty="0"/>
              <a:t>PDF</a:t>
            </a:r>
            <a:r>
              <a:rPr lang="zh-CN" altLang="en-US" dirty="0"/>
              <a:t>小图标来打开对应的专利文档原文；</a:t>
            </a:r>
            <a:endParaRPr lang="en-US" altLang="zh-CN" dirty="0"/>
          </a:p>
          <a:p>
            <a:r>
              <a:rPr lang="zh-CN" altLang="en-US" dirty="0"/>
              <a:t>请您确保</a:t>
            </a:r>
            <a:r>
              <a:rPr lang="en-US" altLang="zh-CN" dirty="0"/>
              <a:t>Excel</a:t>
            </a:r>
            <a:r>
              <a:rPr lang="zh-CN" altLang="en-US" dirty="0"/>
              <a:t>文档处于可编辑状态，否则无法点击</a:t>
            </a:r>
            <a:r>
              <a:rPr lang="en-US" altLang="zh-CN" dirty="0"/>
              <a:t>PDF</a:t>
            </a:r>
            <a:r>
              <a:rPr lang="zh-CN" altLang="en-US" dirty="0"/>
              <a:t>小图标。</a:t>
            </a:r>
            <a:endParaRPr lang="en-US" dirty="0"/>
          </a:p>
        </p:txBody>
      </p:sp>
      <p:sp>
        <p:nvSpPr>
          <p:cNvPr id="18" name="Rectangle 17"/>
          <p:cNvSpPr/>
          <p:nvPr/>
        </p:nvSpPr>
        <p:spPr>
          <a:xfrm>
            <a:off x="1355658" y="4470652"/>
            <a:ext cx="833627" cy="170218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3748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639" y="1020281"/>
            <a:ext cx="6243839" cy="509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1"/>
          <p:cNvSpPr txBox="1">
            <a:spLocks/>
          </p:cNvSpPr>
          <p:nvPr/>
        </p:nvSpPr>
        <p:spPr>
          <a:xfrm>
            <a:off x="8964619" y="7188721"/>
            <a:ext cx="457200" cy="231775"/>
          </a:xfrm>
          <a:prstGeom prst="rect">
            <a:avLst/>
          </a:prstGeo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7081D8-B099-416F-9582-802BDA6BDEA2}" type="slidenum">
              <a:rPr kumimoji="0" lang="en-US" sz="900" b="0" i="0" u="none" strike="noStrike" kern="1200" cap="none" spc="0" normalizeH="0" noProof="0" smtClean="0">
                <a:ln>
                  <a:noFill/>
                </a:ln>
                <a:solidFill>
                  <a:srgbClr val="444444"/>
                </a:solidFill>
                <a:effectLst/>
                <a:uLnTx/>
                <a:uFillTx/>
                <a:latin typeface="Arial" panose="020B0604020202020204" pitchFamily="34" charset="0"/>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noProof="0" dirty="0">
              <a:ln>
                <a:noFill/>
              </a:ln>
              <a:solidFill>
                <a:srgbClr val="444444"/>
              </a:solidFill>
              <a:effectLst/>
              <a:uLnTx/>
              <a:uFillTx/>
              <a:latin typeface="Arial" panose="020B0604020202020204" pitchFamily="34" charset="0"/>
              <a:ea typeface="黑体" panose="02010609060101010101" pitchFamily="49" charset="-122"/>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14" y="6760792"/>
            <a:ext cx="1835999" cy="643546"/>
          </a:xfrm>
          <a:prstGeom prst="rect">
            <a:avLst/>
          </a:prstGeom>
        </p:spPr>
      </p:pic>
      <p:sp>
        <p:nvSpPr>
          <p:cNvPr id="32" name="Rectangle 31"/>
          <p:cNvSpPr/>
          <p:nvPr/>
        </p:nvSpPr>
        <p:spPr>
          <a:xfrm>
            <a:off x="279795" y="2137776"/>
            <a:ext cx="2640965" cy="1649219"/>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49" name="Rectangle 48"/>
          <p:cNvSpPr/>
          <p:nvPr/>
        </p:nvSpPr>
        <p:spPr>
          <a:xfrm>
            <a:off x="5750462" y="5885951"/>
            <a:ext cx="657016" cy="27675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5" name="TextBox 24"/>
          <p:cNvSpPr txBox="1"/>
          <p:nvPr/>
        </p:nvSpPr>
        <p:spPr>
          <a:xfrm>
            <a:off x="654252" y="3858174"/>
            <a:ext cx="1747348"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indent="-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可供选择的导出字段</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9" name="TextBox 28"/>
          <p:cNvSpPr txBox="1"/>
          <p:nvPr/>
        </p:nvSpPr>
        <p:spPr>
          <a:xfrm>
            <a:off x="4309359" y="6281820"/>
            <a:ext cx="2882206"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indent="-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Create</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会跳转到下载状态页面</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0"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导出检索结果</a:t>
            </a:r>
            <a:endParaRPr lang="en-US" sz="3200" dirty="0">
              <a:latin typeface="Arial" panose="020B0604020202020204" pitchFamily="34" charset="0"/>
              <a:ea typeface="黑体" panose="02010609060101010101" pitchFamily="49" charset="-122"/>
            </a:endParaRPr>
          </a:p>
        </p:txBody>
      </p:sp>
      <p:sp>
        <p:nvSpPr>
          <p:cNvPr id="21" name="Rectangle 20"/>
          <p:cNvSpPr/>
          <p:nvPr/>
        </p:nvSpPr>
        <p:spPr>
          <a:xfrm>
            <a:off x="3684353" y="2057263"/>
            <a:ext cx="2640965" cy="1649219"/>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2" name="TextBox 21"/>
          <p:cNvSpPr txBox="1"/>
          <p:nvPr/>
        </p:nvSpPr>
        <p:spPr>
          <a:xfrm>
            <a:off x="4299688" y="3936311"/>
            <a:ext cx="1747348"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indent="-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已经选择的导出字段</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3" name="Rectangle 22"/>
          <p:cNvSpPr/>
          <p:nvPr/>
        </p:nvSpPr>
        <p:spPr>
          <a:xfrm>
            <a:off x="295774" y="5139069"/>
            <a:ext cx="5613320" cy="45564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0" name="TextBox 29"/>
          <p:cNvSpPr txBox="1"/>
          <p:nvPr/>
        </p:nvSpPr>
        <p:spPr>
          <a:xfrm>
            <a:off x="1147314" y="5490083"/>
            <a:ext cx="2237512"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defPPr>
              <a:defRPr lang="en-US"/>
            </a:defPPr>
            <a:lvl1pPr eaLnBrk="0" hangingPunct="0">
              <a:buClr>
                <a:schemeClr val="tx2"/>
              </a:buClr>
              <a:defRPr sz="14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defRPr>
            </a:lvl1pPr>
          </a:lstStyle>
          <a:p>
            <a:r>
              <a:rPr lang="zh-CN" altLang="en-US" dirty="0"/>
              <a:t>可以将结果直接通过邮件分享给其他人（也包括非用户）</a:t>
            </a:r>
            <a:endParaRPr lang="en-US" dirty="0"/>
          </a:p>
        </p:txBody>
      </p:sp>
      <p:pic>
        <p:nvPicPr>
          <p:cNvPr id="11" name="Picture 10"/>
          <p:cNvPicPr>
            <a:picLocks noChangeAspect="1"/>
          </p:cNvPicPr>
          <p:nvPr/>
        </p:nvPicPr>
        <p:blipFill>
          <a:blip r:embed="rId4"/>
          <a:stretch>
            <a:fillRect/>
          </a:stretch>
        </p:blipFill>
        <p:spPr>
          <a:xfrm>
            <a:off x="4384654" y="948591"/>
            <a:ext cx="4592307" cy="1508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8029784" y="1255335"/>
            <a:ext cx="657016" cy="27675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1" name="Rectangle 30"/>
          <p:cNvSpPr/>
          <p:nvPr/>
        </p:nvSpPr>
        <p:spPr>
          <a:xfrm>
            <a:off x="7035203" y="2288442"/>
            <a:ext cx="657016" cy="27675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3" name="TextBox 32"/>
          <p:cNvSpPr txBox="1"/>
          <p:nvPr/>
        </p:nvSpPr>
        <p:spPr>
          <a:xfrm>
            <a:off x="6539613" y="2647262"/>
            <a:ext cx="2437348"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eaLnBrk="0" hangingPunct="0">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在下载状态页面，状态为</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available now</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即为导出完成</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5936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9" grpId="0" animBg="1"/>
      <p:bldP spid="21" grpId="0" animBg="1"/>
      <p:bldP spid="23" grpId="0" animBg="1"/>
      <p:bldP spid="28" grpId="0" animBg="1"/>
      <p:bldP spid="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219" y="1316194"/>
            <a:ext cx="8480425" cy="484800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895895" y="1360263"/>
            <a:ext cx="3391433"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defPPr>
              <a:defRPr lang="en-US"/>
            </a:defPPr>
            <a:lvl1pPr eaLnBrk="0" hangingPunct="0">
              <a:buClr>
                <a:schemeClr val="tx2"/>
              </a:buClr>
              <a:defRPr sz="14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defRPr>
            </a:lvl1pPr>
          </a:lstStyle>
          <a:p>
            <a:r>
              <a:rPr lang="zh-CN" altLang="en-US" dirty="0"/>
              <a:t>点击公开号可以进入单件专利的快速浏览页面或者完整浏览页面（根据您的个人设置会有不同，默认为快速浏览页面）</a:t>
            </a:r>
            <a:endParaRPr lang="en-US" dirty="0"/>
          </a:p>
        </p:txBody>
      </p:sp>
      <p:sp>
        <p:nvSpPr>
          <p:cNvPr id="17" name="Rectangle 16"/>
          <p:cNvSpPr/>
          <p:nvPr/>
        </p:nvSpPr>
        <p:spPr>
          <a:xfrm>
            <a:off x="1366402" y="2197434"/>
            <a:ext cx="1053307" cy="27675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sp>
        <p:nvSpPr>
          <p:cNvPr id="18" name="TextBox 17"/>
          <p:cNvSpPr txBox="1"/>
          <p:nvPr/>
        </p:nvSpPr>
        <p:spPr>
          <a:xfrm>
            <a:off x="174219" y="3163901"/>
            <a:ext cx="2574145"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defPPr>
              <a:defRPr lang="en-US"/>
            </a:defPPr>
            <a:lvl1pPr eaLnBrk="0" hangingPunct="0">
              <a:buClr>
                <a:schemeClr val="tx2"/>
              </a:buClr>
              <a:defRPr sz="14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defRPr>
            </a:lvl1pPr>
          </a:lstStyle>
          <a:p>
            <a:r>
              <a:rPr lang="zh-CN" altLang="en-US" dirty="0"/>
              <a:t>点击</a:t>
            </a:r>
            <a:r>
              <a:rPr lang="en-US" altLang="zh-CN" dirty="0"/>
              <a:t>PDF</a:t>
            </a:r>
            <a:r>
              <a:rPr lang="zh-CN" altLang="en-US" dirty="0"/>
              <a:t>小图标会弹出该专利的原始公开文本</a:t>
            </a:r>
            <a:endParaRPr lang="en-US" dirty="0"/>
          </a:p>
        </p:txBody>
      </p:sp>
      <p:sp>
        <p:nvSpPr>
          <p:cNvPr id="19" name="Rectangle 18"/>
          <p:cNvSpPr/>
          <p:nvPr/>
        </p:nvSpPr>
        <p:spPr>
          <a:xfrm>
            <a:off x="174219" y="3816579"/>
            <a:ext cx="439657" cy="27675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a typeface="Source Sans Pro" panose="020B0503030403020204" pitchFamily="34" charset="0"/>
            </a:endParaRPr>
          </a:p>
        </p:txBody>
      </p:sp>
      <p:pic>
        <p:nvPicPr>
          <p:cNvPr id="3" name="Picture 2"/>
          <p:cNvPicPr>
            <a:picLocks noChangeAspect="1"/>
          </p:cNvPicPr>
          <p:nvPr/>
        </p:nvPicPr>
        <p:blipFill>
          <a:blip r:embed="rId3"/>
          <a:stretch>
            <a:fillRect/>
          </a:stretch>
        </p:blipFill>
        <p:spPr>
          <a:xfrm>
            <a:off x="2869420" y="3313359"/>
            <a:ext cx="2498596" cy="3030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下载单件专利的原文</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54669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708408" y="3571018"/>
            <a:ext cx="615144" cy="26910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2" name="TextBox 21"/>
          <p:cNvSpPr txBox="1"/>
          <p:nvPr/>
        </p:nvSpPr>
        <p:spPr>
          <a:xfrm>
            <a:off x="162261" y="4148998"/>
            <a:ext cx="4074726" cy="145345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indent="-231775" eaLnBrk="0" hangingPunct="0">
              <a:spcBef>
                <a:spcPts val="600"/>
              </a:spcBef>
              <a:buClr>
                <a:schemeClr val="bg1"/>
              </a:buClr>
            </a:pPr>
            <a:r>
              <a:rPr lang="zh-CN" altLang="en-US"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Order</a:t>
            </a:r>
            <a:r>
              <a:rPr lang="zh-CN" altLang="en-US"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按钮可以：</a:t>
            </a:r>
            <a:endParaRPr lang="en-US" altLang="zh-TW"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231775" indent="-231775" eaLnBrk="0" hangingPunct="0">
              <a:spcBef>
                <a:spcPts val="600"/>
              </a:spcBef>
              <a:buClr>
                <a:schemeClr val="bg1"/>
              </a:buClr>
              <a:buFont typeface="Arial" pitchFamily="34" charset="0"/>
              <a:buChar cha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订阅选中的专利的过程文档 </a:t>
            </a:r>
            <a:r>
              <a:rPr lang="en-US" altLang="zh-TW"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File Histories</a:t>
            </a:r>
          </a:p>
          <a:p>
            <a:pPr marL="231775" indent="-231775" eaLnBrk="0" hangingPunct="0">
              <a:spcBef>
                <a:spcPts val="600"/>
              </a:spcBef>
              <a:buClr>
                <a:schemeClr val="bg1"/>
              </a:buClr>
              <a:buFont typeface="Arial" pitchFamily="34" charset="0"/>
              <a:buChar cha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下载选中的专利的公开文本 </a:t>
            </a:r>
            <a:r>
              <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Patent Document</a:t>
            </a:r>
          </a:p>
          <a:p>
            <a:pPr marL="231775" indent="-231775" eaLnBrk="0" hangingPunct="0">
              <a:spcBef>
                <a:spcPts val="600"/>
              </a:spcBef>
              <a:buClr>
                <a:schemeClr val="bg1"/>
              </a:buClr>
              <a:buFont typeface="Arial" pitchFamily="34" charset="0"/>
              <a:buChar cha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快速订阅选中的专利的公开文本 </a:t>
            </a:r>
            <a:r>
              <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Quick Order Patent Documents </a:t>
            </a:r>
            <a:endParaRPr lang="en-US" sz="1400" b="1" dirty="0">
              <a:solidFill>
                <a:schemeClr val="bg1"/>
              </a:solidFill>
              <a:latin typeface="Arial" panose="020B0604020202020204" pitchFamily="34" charset="0"/>
              <a:ea typeface="黑体" panose="02010609060101010101" pitchFamily="49" charset="-122"/>
            </a:endParaRPr>
          </a:p>
        </p:txBody>
      </p:sp>
      <p:pic>
        <p:nvPicPr>
          <p:cNvPr id="256003" name="Picture 3"/>
          <p:cNvPicPr>
            <a:picLocks noChangeAspect="1" noChangeArrowheads="1"/>
          </p:cNvPicPr>
          <p:nvPr/>
        </p:nvPicPr>
        <p:blipFill rotWithShape="1">
          <a:blip r:embed="rId2" cstate="print"/>
          <a:srcRect t="4323" r="19752"/>
          <a:stretch/>
        </p:blipFill>
        <p:spPr bwMode="auto">
          <a:xfrm>
            <a:off x="4786891" y="3953882"/>
            <a:ext cx="3681387" cy="2201356"/>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894133" y="4875726"/>
            <a:ext cx="2574145"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bg1"/>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到</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Download Center</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中可以查看订阅</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下载的文档的进程状态</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批量下载多件专利的原文</a:t>
            </a:r>
            <a:endParaRPr lang="en-US" sz="3200" dirty="0">
              <a:latin typeface="Arial" panose="020B0604020202020204" pitchFamily="34" charset="0"/>
              <a:ea typeface="黑体" panose="02010609060101010101" pitchFamily="49" charset="-122"/>
            </a:endParaRPr>
          </a:p>
        </p:txBody>
      </p:sp>
      <p:pic>
        <p:nvPicPr>
          <p:cNvPr id="2" name="Picture 1"/>
          <p:cNvPicPr>
            <a:picLocks noChangeAspect="1"/>
          </p:cNvPicPr>
          <p:nvPr/>
        </p:nvPicPr>
        <p:blipFill rotWithShape="1">
          <a:blip r:embed="rId3"/>
          <a:srcRect t="36650"/>
          <a:stretch/>
        </p:blipFill>
        <p:spPr>
          <a:xfrm>
            <a:off x="162261" y="1034406"/>
            <a:ext cx="7812248" cy="2919476"/>
          </a:xfrm>
          <a:prstGeom prst="rect">
            <a:avLst/>
          </a:prstGeom>
        </p:spPr>
      </p:pic>
      <p:sp>
        <p:nvSpPr>
          <p:cNvPr id="24" name="Rectangle 23"/>
          <p:cNvSpPr/>
          <p:nvPr/>
        </p:nvSpPr>
        <p:spPr>
          <a:xfrm>
            <a:off x="6232684" y="3782435"/>
            <a:ext cx="584495" cy="26778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024100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rotWithShape="1">
          <a:blip r:embed="rId2" cstate="print"/>
          <a:srcRect t="5645"/>
          <a:stretch/>
        </p:blipFill>
        <p:spPr bwMode="auto">
          <a:xfrm>
            <a:off x="367005" y="1276107"/>
            <a:ext cx="4587549" cy="2170919"/>
          </a:xfrm>
          <a:prstGeom prst="rect">
            <a:avLst/>
          </a:prstGeom>
          <a:ln>
            <a:noFill/>
          </a:ln>
          <a:effectLst>
            <a:outerShdw blurRad="292100" dist="139700" dir="2700000" algn="tl" rotWithShape="0">
              <a:srgbClr val="333333">
                <a:alpha val="65000"/>
              </a:srgbClr>
            </a:outerShdw>
          </a:effectLst>
        </p:spPr>
      </p:pic>
      <p:pic>
        <p:nvPicPr>
          <p:cNvPr id="257026" name="Picture 2"/>
          <p:cNvPicPr>
            <a:picLocks noChangeAspect="1" noChangeArrowheads="1"/>
          </p:cNvPicPr>
          <p:nvPr/>
        </p:nvPicPr>
        <p:blipFill>
          <a:blip r:embed="rId3" cstate="print"/>
          <a:srcRect/>
          <a:stretch>
            <a:fillRect/>
          </a:stretch>
        </p:blipFill>
        <p:spPr bwMode="auto">
          <a:xfrm>
            <a:off x="1918975" y="2361566"/>
            <a:ext cx="6409921" cy="3658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2675759" y="1501542"/>
            <a:ext cx="751762" cy="35984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1" name="TextBox 20"/>
          <p:cNvSpPr txBox="1"/>
          <p:nvPr/>
        </p:nvSpPr>
        <p:spPr>
          <a:xfrm>
            <a:off x="3834655" y="1465513"/>
            <a:ext cx="1901620"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bg1"/>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TW"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Order Status</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a:t>
            </a:r>
            <a:r>
              <a:rPr lang="zh-TW"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查看</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当前</a:t>
            </a:r>
            <a:r>
              <a:rPr lang="zh-TW"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批量下載進度</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2" name="Rectangle 21"/>
          <p:cNvSpPr/>
          <p:nvPr/>
        </p:nvSpPr>
        <p:spPr>
          <a:xfrm>
            <a:off x="6958004" y="4704915"/>
            <a:ext cx="751762" cy="35984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3" name="TextBox 22"/>
          <p:cNvSpPr txBox="1"/>
          <p:nvPr/>
        </p:nvSpPr>
        <p:spPr>
          <a:xfrm>
            <a:off x="5687925" y="3949506"/>
            <a:ext cx="2144860"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defPPr>
              <a:defRPr lang="en-US"/>
            </a:defPPr>
            <a:lvl1pPr marL="91440" eaLnBrk="0" hangingPunct="0">
              <a:spcBef>
                <a:spcPts val="600"/>
              </a:spcBef>
              <a:buClr>
                <a:schemeClr val="bg1"/>
              </a:buClr>
              <a:defRPr sz="140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defRPr>
            </a:lvl1pPr>
          </a:lstStyle>
          <a:p>
            <a:r>
              <a:rPr lang="zh-CN" altLang="en-US" dirty="0"/>
              <a:t>当下载文档准备好时会提供可供下载的链接，下载后为压缩包</a:t>
            </a:r>
            <a:endParaRPr lang="en-US" dirty="0"/>
          </a:p>
        </p:txBody>
      </p:sp>
      <p:sp>
        <p:nvSpPr>
          <p:cNvPr id="14"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批量下载多件专利的原文</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9250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026"/>
                                        </p:tgtEl>
                                        <p:attrNameLst>
                                          <p:attrName>style.visibility</p:attrName>
                                        </p:attrNameLst>
                                      </p:cBhvr>
                                      <p:to>
                                        <p:strVal val="visible"/>
                                      </p:to>
                                    </p:set>
                                    <p:animEffect transition="in" filter="fade">
                                      <p:cBhvr>
                                        <p:cTn id="7" dur="500"/>
                                        <p:tgtEl>
                                          <p:spTgt spid="257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chemeClr val="tx2"/>
              </a:buClr>
            </a:pPr>
            <a:r>
              <a:rPr lang="en-US" altLang="zh-TW" b="1" dirty="0">
                <a:solidFill>
                  <a:srgbClr val="1AC604"/>
                </a:solidFill>
                <a:latin typeface="Arial" panose="020B0604020202020204" pitchFamily="34" charset="0"/>
                <a:ea typeface="黑体" panose="02010609060101010101" pitchFamily="49" charset="-122"/>
                <a:cs typeface="ＭＳ Ｐゴシック" pitchFamily="-65" charset="-128"/>
              </a:rPr>
              <a:t>Alert</a:t>
            </a:r>
            <a:r>
              <a:rPr lang="zh-TW" altLang="en-US" b="1" dirty="0">
                <a:solidFill>
                  <a:srgbClr val="1AC604"/>
                </a:solidFill>
                <a:latin typeface="Arial" panose="020B0604020202020204" pitchFamily="34" charset="0"/>
                <a:ea typeface="黑体" panose="02010609060101010101" pitchFamily="49" charset="-122"/>
                <a:cs typeface="ＭＳ Ｐゴシック" pitchFamily="-65" charset="-128"/>
              </a:rPr>
              <a:t> </a:t>
            </a:r>
            <a:r>
              <a:rPr lang="zh-CN" altLang="en-US" b="1" dirty="0">
                <a:solidFill>
                  <a:srgbClr val="1AC604"/>
                </a:solidFill>
                <a:latin typeface="Arial" panose="020B0604020202020204" pitchFamily="34" charset="0"/>
                <a:ea typeface="黑体" panose="02010609060101010101" pitchFamily="49" charset="-122"/>
                <a:cs typeface="ＭＳ Ｐゴシック" pitchFamily="-65" charset="-128"/>
              </a:rPr>
              <a:t>专利监控</a:t>
            </a:r>
            <a:r>
              <a:rPr lang="zh-TW" altLang="en-US" b="1" dirty="0">
                <a:solidFill>
                  <a:srgbClr val="1AC604"/>
                </a:solidFill>
                <a:latin typeface="Arial" panose="020B0604020202020204" pitchFamily="34" charset="0"/>
                <a:ea typeface="黑体" panose="02010609060101010101" pitchFamily="49" charset="-122"/>
                <a:cs typeface="ＭＳ Ｐゴシック" pitchFamily="-65" charset="-128"/>
              </a:rPr>
              <a:t> </a:t>
            </a:r>
            <a:endParaRPr lang="en-US" altLang="zh-TW" b="1" dirty="0">
              <a:solidFill>
                <a:srgbClr val="1AC604"/>
              </a:solidFill>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093781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t="10191"/>
          <a:stretch>
            <a:fillRect/>
          </a:stretch>
        </p:blipFill>
        <p:spPr bwMode="auto">
          <a:xfrm>
            <a:off x="208939" y="1220908"/>
            <a:ext cx="8640000" cy="4525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6546154" y="1385602"/>
            <a:ext cx="2068713" cy="104031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6" name="TextBox 25"/>
          <p:cNvSpPr txBox="1"/>
          <p:nvPr/>
        </p:nvSpPr>
        <p:spPr>
          <a:xfrm>
            <a:off x="5835868" y="846273"/>
            <a:ext cx="2531755"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可以通过表单检索的方式输入日后希望监控的检索式</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8" name="TextBox 27"/>
          <p:cNvSpPr txBox="1"/>
          <p:nvPr/>
        </p:nvSpPr>
        <p:spPr>
          <a:xfrm>
            <a:off x="5409080" y="5869822"/>
            <a:ext cx="1573952"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Alert</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可以开启监控状态</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2"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检索式监控</a:t>
            </a:r>
            <a:endParaRPr lang="en-US" sz="3200" dirty="0">
              <a:latin typeface="Arial" panose="020B0604020202020204" pitchFamily="34" charset="0"/>
              <a:ea typeface="黑体" panose="02010609060101010101" pitchFamily="49" charset="-122"/>
            </a:endParaRPr>
          </a:p>
        </p:txBody>
      </p:sp>
      <p:sp>
        <p:nvSpPr>
          <p:cNvPr id="15" name="TextBox 14"/>
          <p:cNvSpPr txBox="1"/>
          <p:nvPr/>
        </p:nvSpPr>
        <p:spPr>
          <a:xfrm>
            <a:off x="2036646" y="5880111"/>
            <a:ext cx="2820026"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检索式一旦处于监控状态，无需保持登录状态，</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DI</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平台会根据您设定的触发条件进行监控</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pic>
        <p:nvPicPr>
          <p:cNvPr id="2" name="Picture 1"/>
          <p:cNvPicPr>
            <a:picLocks noChangeAspect="1"/>
          </p:cNvPicPr>
          <p:nvPr/>
        </p:nvPicPr>
        <p:blipFill>
          <a:blip r:embed="rId3"/>
          <a:stretch>
            <a:fillRect/>
          </a:stretch>
        </p:blipFill>
        <p:spPr>
          <a:xfrm>
            <a:off x="208939" y="5562334"/>
            <a:ext cx="8648164" cy="211063"/>
          </a:xfrm>
          <a:prstGeom prst="rect">
            <a:avLst/>
          </a:prstGeom>
        </p:spPr>
      </p:pic>
      <p:sp>
        <p:nvSpPr>
          <p:cNvPr id="27" name="Rectangle 26"/>
          <p:cNvSpPr/>
          <p:nvPr/>
        </p:nvSpPr>
        <p:spPr>
          <a:xfrm>
            <a:off x="4975033" y="5546153"/>
            <a:ext cx="574179" cy="26022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591943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cstate="print"/>
          <a:srcRect t="7695"/>
          <a:stretch>
            <a:fillRect/>
          </a:stretch>
        </p:blipFill>
        <p:spPr bwMode="auto">
          <a:xfrm>
            <a:off x="275400" y="1168167"/>
            <a:ext cx="8640000" cy="4614868"/>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275400" y="1374771"/>
            <a:ext cx="498945" cy="227728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5" name="TextBox 24"/>
          <p:cNvSpPr txBox="1"/>
          <p:nvPr/>
        </p:nvSpPr>
        <p:spPr>
          <a:xfrm>
            <a:off x="928515" y="1935488"/>
            <a:ext cx="1797432"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indent="-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选择您感兴趣的记录</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28" name="TextBox 27"/>
          <p:cNvSpPr txBox="1"/>
          <p:nvPr/>
        </p:nvSpPr>
        <p:spPr>
          <a:xfrm>
            <a:off x="4658264" y="5922332"/>
            <a:ext cx="2846717"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TW"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Watch Records</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可以监控特定专利的变化（例如法律状态的变化、专利家族的变化等）</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2"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选定专利的监控</a:t>
            </a:r>
            <a:endParaRPr lang="en-US" sz="3200" dirty="0">
              <a:latin typeface="Arial" panose="020B0604020202020204" pitchFamily="34" charset="0"/>
              <a:ea typeface="黑体" panose="02010609060101010101" pitchFamily="49" charset="-122"/>
            </a:endParaRPr>
          </a:p>
        </p:txBody>
      </p:sp>
      <p:pic>
        <p:nvPicPr>
          <p:cNvPr id="3" name="Picture 2"/>
          <p:cNvPicPr>
            <a:picLocks noChangeAspect="1"/>
          </p:cNvPicPr>
          <p:nvPr/>
        </p:nvPicPr>
        <p:blipFill>
          <a:blip r:embed="rId3"/>
          <a:stretch>
            <a:fillRect/>
          </a:stretch>
        </p:blipFill>
        <p:spPr>
          <a:xfrm>
            <a:off x="275401" y="5599540"/>
            <a:ext cx="8640000" cy="198929"/>
          </a:xfrm>
          <a:prstGeom prst="rect">
            <a:avLst/>
          </a:prstGeom>
        </p:spPr>
      </p:pic>
      <p:sp>
        <p:nvSpPr>
          <p:cNvPr id="29" name="Rectangle 28"/>
          <p:cNvSpPr/>
          <p:nvPr/>
        </p:nvSpPr>
        <p:spPr>
          <a:xfrm>
            <a:off x="4267423" y="5599540"/>
            <a:ext cx="916898" cy="23027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87288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6788E33-00DA-4ADD-A73E-8377DFEB22D9}"/>
              </a:ext>
            </a:extLst>
          </p:cNvPr>
          <p:cNvPicPr>
            <a:picLocks noChangeAspect="1"/>
          </p:cNvPicPr>
          <p:nvPr/>
        </p:nvPicPr>
        <p:blipFill>
          <a:blip r:embed="rId2"/>
          <a:stretch>
            <a:fillRect/>
          </a:stretch>
        </p:blipFill>
        <p:spPr>
          <a:xfrm>
            <a:off x="698987" y="1441939"/>
            <a:ext cx="7816362" cy="4572393"/>
          </a:xfrm>
          <a:prstGeom prst="rect">
            <a:avLst/>
          </a:prstGeom>
        </p:spPr>
      </p:pic>
      <p:grpSp>
        <p:nvGrpSpPr>
          <p:cNvPr id="4" name="Group 3"/>
          <p:cNvGrpSpPr/>
          <p:nvPr/>
        </p:nvGrpSpPr>
        <p:grpSpPr>
          <a:xfrm>
            <a:off x="547337" y="535938"/>
            <a:ext cx="7541940" cy="1957376"/>
            <a:chOff x="5519964" y="-590172"/>
            <a:chExt cx="7541940" cy="1957376"/>
          </a:xfrm>
        </p:grpSpPr>
        <p:sp>
          <p:nvSpPr>
            <p:cNvPr id="5" name="Rounded Rectangle 4"/>
            <p:cNvSpPr/>
            <p:nvPr/>
          </p:nvSpPr>
          <p:spPr>
            <a:xfrm>
              <a:off x="6150217" y="909237"/>
              <a:ext cx="6911687" cy="457967"/>
            </a:xfrm>
            <a:prstGeom prst="round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519964" y="-590172"/>
              <a:ext cx="3672800" cy="615553"/>
            </a:xfrm>
            <a:prstGeom prst="rect">
              <a:avLst/>
            </a:prstGeom>
            <a:solidFill>
              <a:srgbClr val="FFFFFF">
                <a:alpha val="69804"/>
              </a:srgbClr>
            </a:solid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zh-TW" altLang="en-US" b="1" dirty="0">
                  <a:solidFill>
                    <a:schemeClr val="tx1">
                      <a:lumMod val="75000"/>
                      <a:lumOff val="25000"/>
                    </a:schemeClr>
                  </a:solidFill>
                  <a:latin typeface="黑体" panose="02010609060101010101" pitchFamily="49" charset="-122"/>
                  <a:ea typeface="黑体" panose="02010609060101010101" pitchFamily="49" charset="-122"/>
                  <a:cs typeface="Arial" pitchFamily="34" charset="0"/>
                </a:rPr>
                <a:t>快速</a:t>
              </a:r>
              <a:r>
                <a:rPr lang="zh-CN" altLang="en-US" b="1" dirty="0">
                  <a:solidFill>
                    <a:schemeClr val="tx1">
                      <a:lumMod val="75000"/>
                      <a:lumOff val="25000"/>
                    </a:schemeClr>
                  </a:solidFill>
                  <a:latin typeface="黑体" panose="02010609060101010101" pitchFamily="49" charset="-122"/>
                  <a:ea typeface="黑体" panose="02010609060101010101" pitchFamily="49" charset="-122"/>
                  <a:cs typeface="Arial" pitchFamily="34" charset="0"/>
                </a:rPr>
                <a:t>检索区域</a:t>
              </a:r>
              <a:endParaRPr lang="en-US" altLang="zh-TW" b="1" dirty="0">
                <a:solidFill>
                  <a:schemeClr val="tx1">
                    <a:lumMod val="75000"/>
                    <a:lumOff val="25000"/>
                  </a:schemeClr>
                </a:solidFill>
                <a:latin typeface="黑体" panose="02010609060101010101" pitchFamily="49" charset="-122"/>
                <a:ea typeface="黑体" panose="02010609060101010101" pitchFamily="49" charset="-122"/>
                <a:cs typeface="Arial" pitchFamily="34" charset="0"/>
              </a:endParaRPr>
            </a:p>
            <a:p>
              <a:r>
                <a:rPr lang="zh-CN" altLang="en-US" sz="1600" dirty="0">
                  <a:solidFill>
                    <a:schemeClr val="tx1">
                      <a:lumMod val="75000"/>
                      <a:lumOff val="25000"/>
                    </a:schemeClr>
                  </a:solidFill>
                  <a:latin typeface="黑体" panose="02010609060101010101" pitchFamily="49" charset="-122"/>
                  <a:ea typeface="黑体" panose="02010609060101010101" pitchFamily="49" charset="-122"/>
                </a:rPr>
                <a:t>默认设置为智能检索，您可以进行调整</a:t>
              </a:r>
              <a:endParaRPr lang="en-US" sz="1600" dirty="0">
                <a:solidFill>
                  <a:schemeClr val="tx1">
                    <a:lumMod val="75000"/>
                    <a:lumOff val="25000"/>
                  </a:schemeClr>
                </a:solidFill>
                <a:latin typeface="黑体" panose="02010609060101010101" pitchFamily="49" charset="-122"/>
                <a:ea typeface="黑体" panose="02010609060101010101" pitchFamily="49" charset="-122"/>
              </a:endParaRPr>
            </a:p>
          </p:txBody>
        </p:sp>
      </p:grpSp>
      <p:sp>
        <p:nvSpPr>
          <p:cNvPr id="3" name="Down Arrow 2"/>
          <p:cNvSpPr/>
          <p:nvPr/>
        </p:nvSpPr>
        <p:spPr>
          <a:xfrm>
            <a:off x="3657600" y="1202721"/>
            <a:ext cx="561739" cy="8164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59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chemeClr val="tx2"/>
              </a:buClr>
            </a:pPr>
            <a:r>
              <a:rPr lang="zh-CN" altLang="en-US" b="1" dirty="0">
                <a:solidFill>
                  <a:srgbClr val="1AC604"/>
                </a:solidFill>
                <a:latin typeface="Arial" panose="020B0604020202020204" pitchFamily="34" charset="0"/>
                <a:ea typeface="黑体" panose="02010609060101010101" pitchFamily="49" charset="-122"/>
                <a:cs typeface="ＭＳ Ｐゴシック" pitchFamily="-65" charset="-128"/>
              </a:rPr>
              <a:t>自定义字段</a:t>
            </a:r>
            <a:endParaRPr lang="en-US" altLang="zh-TW" b="1" dirty="0">
              <a:solidFill>
                <a:srgbClr val="1AC604"/>
              </a:solidFill>
              <a:latin typeface="Arial" panose="020B0604020202020204" pitchFamily="34" charset="0"/>
              <a:ea typeface="黑体" panose="02010609060101010101" pitchFamily="49" charset="-122"/>
              <a:cs typeface="ＭＳ Ｐゴシック" pitchFamily="-65" charset="-128"/>
            </a:endParaRPr>
          </a:p>
          <a:p>
            <a:pPr marL="231775" indent="-231775" algn="ctr" eaLnBrk="0" hangingPunct="0">
              <a:spcBef>
                <a:spcPts val="600"/>
              </a:spcBef>
              <a:buClr>
                <a:schemeClr val="tx2"/>
              </a:buClr>
            </a:pPr>
            <a:r>
              <a:rPr lang="en-US" altLang="zh-TW" b="1" dirty="0">
                <a:solidFill>
                  <a:srgbClr val="1AC604"/>
                </a:solidFill>
                <a:latin typeface="Arial" panose="020B0604020202020204" pitchFamily="34" charset="0"/>
                <a:ea typeface="黑体" panose="02010609060101010101" pitchFamily="49" charset="-122"/>
                <a:cs typeface="ＭＳ Ｐゴシック" pitchFamily="-65" charset="-128"/>
              </a:rPr>
              <a:t>Custom fields</a:t>
            </a:r>
          </a:p>
        </p:txBody>
      </p:sp>
    </p:spTree>
    <p:extLst>
      <p:ext uri="{BB962C8B-B14F-4D97-AF65-F5344CB8AC3E}">
        <p14:creationId xmlns:p14="http://schemas.microsoft.com/office/powerpoint/2010/main" val="1110684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8572A5-0AE8-4C2F-A298-B400A43ED830}"/>
              </a:ext>
            </a:extLst>
          </p:cNvPr>
          <p:cNvPicPr>
            <a:picLocks noChangeAspect="1"/>
          </p:cNvPicPr>
          <p:nvPr/>
        </p:nvPicPr>
        <p:blipFill>
          <a:blip r:embed="rId2"/>
          <a:stretch>
            <a:fillRect/>
          </a:stretch>
        </p:blipFill>
        <p:spPr>
          <a:xfrm>
            <a:off x="1255022" y="1028425"/>
            <a:ext cx="6633955" cy="4058626"/>
          </a:xfrm>
          <a:prstGeom prst="rect">
            <a:avLst/>
          </a:prstGeom>
        </p:spPr>
      </p:pic>
      <p:sp>
        <p:nvSpPr>
          <p:cNvPr id="4" name="Rectangle 3"/>
          <p:cNvSpPr/>
          <p:nvPr/>
        </p:nvSpPr>
        <p:spPr>
          <a:xfrm>
            <a:off x="6302244" y="4163776"/>
            <a:ext cx="1132114" cy="90569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5" name="TextBox 4"/>
          <p:cNvSpPr txBox="1"/>
          <p:nvPr/>
        </p:nvSpPr>
        <p:spPr>
          <a:xfrm>
            <a:off x="1114425" y="5228996"/>
            <a:ext cx="6340197" cy="584775"/>
          </a:xfrm>
          <a:prstGeom prst="rect">
            <a:avLst/>
          </a:prstGeom>
          <a:noFill/>
        </p:spPr>
        <p:txBody>
          <a:bodyPr wrap="none" rtlCol="0">
            <a:spAutoFit/>
          </a:bodyPr>
          <a:lstStyle/>
          <a:p>
            <a:r>
              <a:rPr lang="zh-CN" altLang="en-US" sz="1600" dirty="0">
                <a:solidFill>
                  <a:srgbClr val="6817FF"/>
                </a:solidFill>
              </a:rPr>
              <a:t>通常每家公司购买的</a:t>
            </a:r>
            <a:r>
              <a:rPr lang="en-US" altLang="zh-CN" sz="1600" dirty="0">
                <a:solidFill>
                  <a:srgbClr val="6817FF"/>
                </a:solidFill>
              </a:rPr>
              <a:t>DI</a:t>
            </a:r>
            <a:r>
              <a:rPr lang="zh-CN" altLang="en-US" sz="1600" dirty="0">
                <a:solidFill>
                  <a:srgbClr val="6817FF"/>
                </a:solidFill>
              </a:rPr>
              <a:t>账号都会配有至少一个具有管理员权限的账号</a:t>
            </a:r>
            <a:endParaRPr lang="en-US" altLang="zh-CN" sz="1600" dirty="0">
              <a:solidFill>
                <a:srgbClr val="6817FF"/>
              </a:solidFill>
            </a:endParaRPr>
          </a:p>
          <a:p>
            <a:r>
              <a:rPr lang="zh-CN" altLang="en-US" sz="1600" dirty="0">
                <a:solidFill>
                  <a:srgbClr val="6817FF"/>
                </a:solidFill>
              </a:rPr>
              <a:t>从管理员模块中可以对自定义字段进行设置</a:t>
            </a:r>
            <a:endParaRPr lang="zh-TW" altLang="en-US" sz="1600" dirty="0">
              <a:solidFill>
                <a:srgbClr val="6817FF"/>
              </a:solidFill>
            </a:endParaRPr>
          </a:p>
        </p:txBody>
      </p:sp>
      <p:sp>
        <p:nvSpPr>
          <p:cNvPr id="10"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管理员模块</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0981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41999" y="1532163"/>
            <a:ext cx="8401050" cy="300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315687" y="2146858"/>
            <a:ext cx="1367245" cy="73151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5" name="TextBox 4"/>
          <p:cNvSpPr txBox="1"/>
          <p:nvPr/>
        </p:nvSpPr>
        <p:spPr>
          <a:xfrm>
            <a:off x="1830627" y="4624373"/>
            <a:ext cx="4561547" cy="2000548"/>
          </a:xfrm>
          <a:prstGeom prst="rect">
            <a:avLst/>
          </a:prstGeom>
          <a:noFill/>
        </p:spPr>
        <p:txBody>
          <a:bodyPr wrap="square" rtlCol="0">
            <a:spAutoFit/>
          </a:bodyPr>
          <a:lstStyle/>
          <a:p>
            <a:r>
              <a:rPr lang="zh-CN" altLang="en-US" sz="1600" dirty="0">
                <a:solidFill>
                  <a:srgbClr val="6817FF"/>
                </a:solidFill>
                <a:latin typeface="Arial" panose="020B0604020202020204" pitchFamily="34" charset="0"/>
                <a:ea typeface="黑体" panose="02010609060101010101" pitchFamily="49" charset="-122"/>
              </a:rPr>
              <a:t>设置专属于您的字段</a:t>
            </a:r>
            <a:endParaRPr lang="en-US" altLang="zh-TW" sz="1600" dirty="0">
              <a:solidFill>
                <a:srgbClr val="6817FF"/>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可用于检索</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可作为图表的分析字段</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可用作筛选条件</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可用于标记不同产品线</a:t>
            </a:r>
            <a:r>
              <a:rPr lang="en-US" altLang="zh-CN" sz="1200" dirty="0">
                <a:solidFill>
                  <a:schemeClr val="tx1">
                    <a:lumMod val="75000"/>
                    <a:lumOff val="25000"/>
                  </a:schemeClr>
                </a:solidFill>
                <a:latin typeface="Arial" panose="020B0604020202020204" pitchFamily="34" charset="0"/>
                <a:ea typeface="黑体" panose="02010609060101010101" pitchFamily="49" charset="-122"/>
              </a:rPr>
              <a:t>/</a:t>
            </a:r>
            <a:r>
              <a:rPr lang="zh-CN" altLang="en-US" sz="1200" dirty="0">
                <a:solidFill>
                  <a:schemeClr val="tx1">
                    <a:lumMod val="75000"/>
                    <a:lumOff val="25000"/>
                  </a:schemeClr>
                </a:solidFill>
                <a:latin typeface="Arial" panose="020B0604020202020204" pitchFamily="34" charset="0"/>
                <a:ea typeface="黑体" panose="02010609060101010101" pitchFamily="49" charset="-122"/>
              </a:rPr>
              <a:t>产品类别</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可用于表示内部技术分类</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可用于区别从外部购买或者许可的专利</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可用于标记诉讼信息</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r>
              <a:rPr lang="zh-CN" altLang="en-US" sz="1200" dirty="0">
                <a:solidFill>
                  <a:schemeClr val="tx1">
                    <a:lumMod val="75000"/>
                    <a:lumOff val="25000"/>
                  </a:schemeClr>
                </a:solidFill>
                <a:latin typeface="Arial" panose="020B0604020202020204" pitchFamily="34" charset="0"/>
                <a:ea typeface="黑体" panose="02010609060101010101" pitchFamily="49" charset="-122"/>
              </a:rPr>
              <a:t>甚至可以用于不同成员之间的协作</a:t>
            </a:r>
            <a:endParaRPr lang="en-US" altLang="zh-CN" sz="1200" dirty="0">
              <a:solidFill>
                <a:schemeClr val="tx1">
                  <a:lumMod val="75000"/>
                  <a:lumOff val="25000"/>
                </a:schemeClr>
              </a:solidFill>
              <a:latin typeface="Arial" panose="020B0604020202020204" pitchFamily="34" charset="0"/>
              <a:ea typeface="黑体" panose="02010609060101010101" pitchFamily="49" charset="-122"/>
            </a:endParaRPr>
          </a:p>
          <a:p>
            <a:pPr marL="171450" indent="-171450">
              <a:buFont typeface="Arial" panose="020B0604020202020204" pitchFamily="34" charset="0"/>
              <a:buChar char="•"/>
            </a:pPr>
            <a:endParaRPr lang="en-US" altLang="zh-TW" sz="1200" dirty="0">
              <a:solidFill>
                <a:schemeClr val="tx1">
                  <a:lumMod val="75000"/>
                  <a:lumOff val="25000"/>
                </a:schemeClr>
              </a:solidFill>
              <a:latin typeface="Arial" panose="020B0604020202020204" pitchFamily="34" charset="0"/>
              <a:ea typeface="黑体" panose="02010609060101010101" pitchFamily="49" charset="-122"/>
            </a:endParaRPr>
          </a:p>
        </p:txBody>
      </p:sp>
      <p:sp>
        <p:nvSpPr>
          <p:cNvPr id="9"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3633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287" y="1366057"/>
            <a:ext cx="7998664" cy="4655810"/>
          </a:xfrm>
          <a:prstGeom prst="rect">
            <a:avLst/>
          </a:prstGeom>
        </p:spPr>
      </p:pic>
      <p:sp>
        <p:nvSpPr>
          <p:cNvPr id="4" name="Rectangle 3"/>
          <p:cNvSpPr/>
          <p:nvPr/>
        </p:nvSpPr>
        <p:spPr>
          <a:xfrm>
            <a:off x="1266359" y="1888553"/>
            <a:ext cx="649605" cy="327114"/>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2"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sp>
        <p:nvSpPr>
          <p:cNvPr id="13" name="TextBox 12"/>
          <p:cNvSpPr txBox="1"/>
          <p:nvPr/>
        </p:nvSpPr>
        <p:spPr>
          <a:xfrm>
            <a:off x="1266359" y="2270143"/>
            <a:ext cx="1459588"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indent="-231775"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创建自定义字段</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30428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091"/>
          <a:stretch/>
        </p:blipFill>
        <p:spPr>
          <a:xfrm>
            <a:off x="293927" y="1051975"/>
            <a:ext cx="7158126" cy="5150417"/>
          </a:xfrm>
          <a:prstGeom prst="rect">
            <a:avLst/>
          </a:prstGeom>
        </p:spPr>
      </p:pic>
      <p:sp>
        <p:nvSpPr>
          <p:cNvPr id="5" name="Rectangle 4"/>
          <p:cNvSpPr/>
          <p:nvPr/>
        </p:nvSpPr>
        <p:spPr>
          <a:xfrm>
            <a:off x="365045" y="1418839"/>
            <a:ext cx="6531767" cy="1354069"/>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8" name="Picture 7"/>
          <p:cNvPicPr>
            <a:picLocks noChangeAspect="1"/>
          </p:cNvPicPr>
          <p:nvPr/>
        </p:nvPicPr>
        <p:blipFill rotWithShape="1">
          <a:blip r:embed="rId3"/>
          <a:srcRect l="30625" t="39445" r="39375" b="40740"/>
          <a:stretch/>
        </p:blipFill>
        <p:spPr>
          <a:xfrm>
            <a:off x="370213" y="3217667"/>
            <a:ext cx="7823712" cy="2906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2071838" y="2294187"/>
            <a:ext cx="3013558"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为自定义字段命名并加入相应描述</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7"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sp>
        <p:nvSpPr>
          <p:cNvPr id="19" name="Rectangle 18"/>
          <p:cNvSpPr/>
          <p:nvPr/>
        </p:nvSpPr>
        <p:spPr>
          <a:xfrm>
            <a:off x="767486" y="2846479"/>
            <a:ext cx="3601268" cy="21242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cxnSp>
        <p:nvCxnSpPr>
          <p:cNvPr id="20" name="Straight Arrow Connector 19"/>
          <p:cNvCxnSpPr/>
          <p:nvPr/>
        </p:nvCxnSpPr>
        <p:spPr>
          <a:xfrm>
            <a:off x="3441941" y="3058906"/>
            <a:ext cx="448572" cy="227758"/>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95222" y="3686396"/>
            <a:ext cx="1253555"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选择自定义字段的类型</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4834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0625" t="39445" r="39375" b="40740"/>
          <a:stretch/>
        </p:blipFill>
        <p:spPr>
          <a:xfrm>
            <a:off x="200899" y="1073619"/>
            <a:ext cx="6743365" cy="250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sp>
        <p:nvSpPr>
          <p:cNvPr id="3" name="Rectangle 2"/>
          <p:cNvSpPr/>
          <p:nvPr/>
        </p:nvSpPr>
        <p:spPr>
          <a:xfrm>
            <a:off x="181154" y="3703145"/>
            <a:ext cx="4252824" cy="2400657"/>
          </a:xfrm>
          <a:prstGeom prst="rect">
            <a:avLst/>
          </a:prstGeom>
        </p:spPr>
        <p:txBody>
          <a:bodyPr wrap="square">
            <a:spAutoFit/>
          </a:bodyPr>
          <a:lstStyle/>
          <a:p>
            <a:r>
              <a:rPr lang="en-US" altLang="zh-CN" b="1" u="sng" dirty="0">
                <a:solidFill>
                  <a:srgbClr val="6817FF"/>
                </a:solidFill>
                <a:latin typeface="Arial" panose="020B0604020202020204" pitchFamily="34" charset="0"/>
                <a:ea typeface="黑体" panose="02010609060101010101" pitchFamily="49" charset="-122"/>
              </a:rPr>
              <a:t>Data Field</a:t>
            </a:r>
            <a:r>
              <a:rPr lang="zh-CN" altLang="en-US" sz="1600" dirty="0">
                <a:solidFill>
                  <a:srgbClr val="6817FF"/>
                </a:solidFill>
                <a:latin typeface="Arial" panose="020B0604020202020204" pitchFamily="34" charset="0"/>
                <a:ea typeface="黑体" panose="02010609060101010101" pitchFamily="49" charset="-122"/>
              </a:rPr>
              <a:t>：时间字段（可用于公司内部时效管理、项目管理中时间节点的设置、甚至代办事项的到期日等）</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b="1" u="sng" dirty="0">
                <a:solidFill>
                  <a:srgbClr val="6817FF"/>
                </a:solidFill>
                <a:latin typeface="Arial" panose="020B0604020202020204" pitchFamily="34" charset="0"/>
                <a:ea typeface="黑体" panose="02010609060101010101" pitchFamily="49" charset="-122"/>
              </a:rPr>
              <a:t>Multi-Select Field</a:t>
            </a:r>
            <a:r>
              <a:rPr lang="zh-CN" altLang="en-US" sz="1600" dirty="0">
                <a:solidFill>
                  <a:srgbClr val="6817FF"/>
                </a:solidFill>
                <a:latin typeface="Arial" panose="020B0604020202020204" pitchFamily="34" charset="0"/>
                <a:ea typeface="黑体" panose="02010609060101010101" pitchFamily="49" charset="-122"/>
              </a:rPr>
              <a:t>：多选字段（可以对同一字段进行多个赋值，例如多个技术标签）</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b="1" u="sng" dirty="0">
                <a:solidFill>
                  <a:srgbClr val="6817FF"/>
                </a:solidFill>
                <a:latin typeface="Arial" panose="020B0604020202020204" pitchFamily="34" charset="0"/>
                <a:ea typeface="黑体" panose="02010609060101010101" pitchFamily="49" charset="-122"/>
              </a:rPr>
              <a:t>Numeric Field</a:t>
            </a:r>
            <a:r>
              <a:rPr lang="en-US" altLang="zh-CN" sz="1600" dirty="0">
                <a:solidFill>
                  <a:srgbClr val="6817FF"/>
                </a:solidFill>
                <a:latin typeface="Arial" panose="020B0604020202020204" pitchFamily="34" charset="0"/>
                <a:ea typeface="黑体" panose="02010609060101010101" pitchFamily="49" charset="-122"/>
              </a:rPr>
              <a:t>: </a:t>
            </a:r>
            <a:r>
              <a:rPr lang="zh-CN" altLang="en-US" sz="1600" dirty="0">
                <a:solidFill>
                  <a:srgbClr val="6817FF"/>
                </a:solidFill>
                <a:latin typeface="Arial" panose="020B0604020202020204" pitchFamily="34" charset="0"/>
                <a:ea typeface="黑体" panose="02010609060101010101" pitchFamily="49" charset="-122"/>
              </a:rPr>
              <a:t>数值字段（可以为数值或者百分比，例如专利强度分数、专利级别或者项目完成的进度百分比等）</a:t>
            </a:r>
            <a:endParaRPr lang="en-US" altLang="zh-CN" sz="1600" dirty="0">
              <a:solidFill>
                <a:srgbClr val="6817FF"/>
              </a:solidFill>
              <a:latin typeface="Arial" panose="020B0604020202020204" pitchFamily="34" charset="0"/>
              <a:ea typeface="黑体" panose="02010609060101010101" pitchFamily="49" charset="-122"/>
            </a:endParaRPr>
          </a:p>
          <a:p>
            <a:endParaRPr lang="en-US" altLang="zh-CN" sz="1600" dirty="0">
              <a:solidFill>
                <a:srgbClr val="6817FF"/>
              </a:solidFill>
            </a:endParaRPr>
          </a:p>
        </p:txBody>
      </p:sp>
      <p:sp>
        <p:nvSpPr>
          <p:cNvPr id="16" name="Rectangle 15"/>
          <p:cNvSpPr/>
          <p:nvPr/>
        </p:nvSpPr>
        <p:spPr>
          <a:xfrm>
            <a:off x="4433978" y="3703145"/>
            <a:ext cx="4511614" cy="2677656"/>
          </a:xfrm>
          <a:prstGeom prst="rect">
            <a:avLst/>
          </a:prstGeom>
        </p:spPr>
        <p:txBody>
          <a:bodyPr wrap="square">
            <a:spAutoFit/>
          </a:bodyPr>
          <a:lstStyle/>
          <a:p>
            <a:r>
              <a:rPr lang="en-US" altLang="zh-CN" b="1" u="sng" dirty="0">
                <a:solidFill>
                  <a:srgbClr val="6817FF"/>
                </a:solidFill>
                <a:latin typeface="Arial" panose="020B0604020202020204" pitchFamily="34" charset="0"/>
                <a:ea typeface="黑体" panose="02010609060101010101" pitchFamily="49" charset="-122"/>
              </a:rPr>
              <a:t>Single-Select Field</a:t>
            </a:r>
            <a:r>
              <a:rPr lang="zh-CN" altLang="en-US" sz="1600" dirty="0">
                <a:solidFill>
                  <a:srgbClr val="6817FF"/>
                </a:solidFill>
                <a:latin typeface="Arial" panose="020B0604020202020204" pitchFamily="34" charset="0"/>
                <a:ea typeface="黑体" panose="02010609060101010101" pitchFamily="49" charset="-122"/>
              </a:rPr>
              <a:t>：单选字段 （采用勾选或者下拉菜单的选择方式，对字段进行单一赋值，例如为公司内部的所属部门，处理人员等）</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b="1" u="sng" dirty="0">
                <a:solidFill>
                  <a:srgbClr val="6817FF"/>
                </a:solidFill>
                <a:latin typeface="Arial" panose="020B0604020202020204" pitchFamily="34" charset="0"/>
                <a:ea typeface="黑体" panose="02010609060101010101" pitchFamily="49" charset="-122"/>
              </a:rPr>
              <a:t>Text Field</a:t>
            </a:r>
            <a:r>
              <a:rPr lang="zh-CN" altLang="en-US" sz="1600" dirty="0">
                <a:solidFill>
                  <a:srgbClr val="6817FF"/>
                </a:solidFill>
                <a:latin typeface="Arial" panose="020B0604020202020204" pitchFamily="34" charset="0"/>
                <a:ea typeface="黑体" panose="02010609060101010101" pitchFamily="49" charset="-122"/>
              </a:rPr>
              <a:t>：文字字段（可以加入任何描述，可以方便地对一个记录进行任何解释和标注）</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b="1" u="sng" dirty="0">
                <a:solidFill>
                  <a:srgbClr val="6817FF"/>
                </a:solidFill>
                <a:latin typeface="Arial" panose="020B0604020202020204" pitchFamily="34" charset="0"/>
                <a:ea typeface="黑体" panose="02010609060101010101" pitchFamily="49" charset="-122"/>
              </a:rPr>
              <a:t>URL Field</a:t>
            </a:r>
            <a:r>
              <a:rPr lang="zh-CN" altLang="en-US" sz="1600" dirty="0">
                <a:solidFill>
                  <a:srgbClr val="6817FF"/>
                </a:solidFill>
                <a:latin typeface="Arial" panose="020B0604020202020204" pitchFamily="34" charset="0"/>
                <a:ea typeface="黑体" panose="02010609060101010101" pitchFamily="49" charset="-122"/>
              </a:rPr>
              <a:t>：网址字段（可以链接到公司内部或者外部的网址）</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b="1" u="sng" dirty="0">
                <a:solidFill>
                  <a:srgbClr val="6817FF"/>
                </a:solidFill>
                <a:latin typeface="Arial" panose="020B0604020202020204" pitchFamily="34" charset="0"/>
                <a:ea typeface="黑体" panose="02010609060101010101" pitchFamily="49" charset="-122"/>
              </a:rPr>
              <a:t>Year Field</a:t>
            </a:r>
            <a:r>
              <a:rPr lang="zh-CN" altLang="en-US" sz="1600" dirty="0">
                <a:solidFill>
                  <a:srgbClr val="6817FF"/>
                </a:solidFill>
                <a:latin typeface="Arial" panose="020B0604020202020204" pitchFamily="34" charset="0"/>
                <a:ea typeface="黑体" panose="02010609060101010101" pitchFamily="49" charset="-122"/>
              </a:rPr>
              <a:t>：年份字段（可以用于表示年份，例如许可组合的整理年份或者许可年份等）</a:t>
            </a:r>
            <a:endParaRPr lang="en-US" altLang="zh-CN" sz="1600" dirty="0">
              <a:solidFill>
                <a:srgbClr val="6817FF"/>
              </a:solidFill>
              <a:latin typeface="Arial" panose="020B0604020202020204" pitchFamily="34" charset="0"/>
              <a:ea typeface="黑体" panose="02010609060101010101" pitchFamily="49" charset="-122"/>
            </a:endParaRPr>
          </a:p>
          <a:p>
            <a:endParaRPr lang="en-US" altLang="zh-CN" sz="1600" dirty="0">
              <a:solidFill>
                <a:srgbClr val="6817FF"/>
              </a:solidFill>
            </a:endParaRPr>
          </a:p>
        </p:txBody>
      </p:sp>
    </p:spTree>
    <p:extLst>
      <p:ext uri="{BB962C8B-B14F-4D97-AF65-F5344CB8AC3E}">
        <p14:creationId xmlns:p14="http://schemas.microsoft.com/office/powerpoint/2010/main" val="233945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1999" y="1070458"/>
            <a:ext cx="6852844" cy="5143500"/>
          </a:xfrm>
          <a:prstGeom prst="rect">
            <a:avLst/>
          </a:prstGeom>
        </p:spPr>
      </p:pic>
      <p:sp>
        <p:nvSpPr>
          <p:cNvPr id="4" name="Rectangle 3"/>
          <p:cNvSpPr/>
          <p:nvPr/>
        </p:nvSpPr>
        <p:spPr>
          <a:xfrm>
            <a:off x="1447503" y="1492486"/>
            <a:ext cx="1097290" cy="34494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8" name="Rectangle 7"/>
          <p:cNvSpPr/>
          <p:nvPr/>
        </p:nvSpPr>
        <p:spPr>
          <a:xfrm>
            <a:off x="412335" y="2635401"/>
            <a:ext cx="1571740" cy="30266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2"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sp>
        <p:nvSpPr>
          <p:cNvPr id="13" name="TextBox 12"/>
          <p:cNvSpPr txBox="1"/>
          <p:nvPr/>
        </p:nvSpPr>
        <p:spPr>
          <a:xfrm>
            <a:off x="2705129" y="1476577"/>
            <a:ext cx="3083196"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点击这里可以设置自定义字段的权限</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Rectangle 13"/>
          <p:cNvSpPr/>
          <p:nvPr/>
        </p:nvSpPr>
        <p:spPr>
          <a:xfrm>
            <a:off x="1254846" y="2171097"/>
            <a:ext cx="1097290" cy="34494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5" name="TextBox 14"/>
          <p:cNvSpPr txBox="1"/>
          <p:nvPr/>
        </p:nvSpPr>
        <p:spPr>
          <a:xfrm>
            <a:off x="2547323" y="2037141"/>
            <a:ext cx="3083196"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这里可以改变对于所有用户的权限设置，默认为所有用户都只能看该字段</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6" name="TextBox 15"/>
          <p:cNvSpPr txBox="1"/>
          <p:nvPr/>
        </p:nvSpPr>
        <p:spPr>
          <a:xfrm>
            <a:off x="2054411" y="2628012"/>
            <a:ext cx="3083196"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点击这里可以设置某一个用户对于该自定义字段的权限</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7" name="Rectangle 16"/>
          <p:cNvSpPr/>
          <p:nvPr/>
        </p:nvSpPr>
        <p:spPr>
          <a:xfrm>
            <a:off x="424408" y="4282420"/>
            <a:ext cx="1571740" cy="30266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8" name="TextBox 17"/>
          <p:cNvSpPr txBox="1"/>
          <p:nvPr/>
        </p:nvSpPr>
        <p:spPr>
          <a:xfrm>
            <a:off x="2078557" y="4120658"/>
            <a:ext cx="3083196"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点击这里可以设置某一组用户对于该自定义字段的权限</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pic>
        <p:nvPicPr>
          <p:cNvPr id="19" name="Picture 18"/>
          <p:cNvPicPr>
            <a:picLocks noChangeAspect="1"/>
          </p:cNvPicPr>
          <p:nvPr/>
        </p:nvPicPr>
        <p:blipFill>
          <a:blip r:embed="rId3"/>
          <a:stretch>
            <a:fillRect/>
          </a:stretch>
        </p:blipFill>
        <p:spPr>
          <a:xfrm>
            <a:off x="5319353" y="2775574"/>
            <a:ext cx="2352675"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5973862" y="4379839"/>
            <a:ext cx="2237526" cy="123801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自定义字段的权限分为：</a:t>
            </a:r>
            <a:endPar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377190" indent="-285750" eaLnBrk="0" hangingPunct="0">
              <a:spcBef>
                <a:spcPts val="600"/>
              </a:spcBef>
              <a:buClr>
                <a:schemeClr val="bg1"/>
              </a:buClr>
              <a:buFont typeface="Arial" panose="020B0604020202020204" pitchFamily="34" charset="0"/>
              <a:buChar cha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不可见</a:t>
            </a:r>
            <a:endPar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377190" indent="-285750" eaLnBrk="0" hangingPunct="0">
              <a:spcBef>
                <a:spcPts val="600"/>
              </a:spcBef>
              <a:buClr>
                <a:schemeClr val="bg1"/>
              </a:buClr>
              <a:buFont typeface="Arial" panose="020B0604020202020204" pitchFamily="34" charset="0"/>
              <a:buChar cha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仅可见</a:t>
            </a:r>
            <a:endPar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377190" indent="-285750" eaLnBrk="0" hangingPunct="0">
              <a:spcBef>
                <a:spcPts val="600"/>
              </a:spcBef>
              <a:buClr>
                <a:schemeClr val="bg1"/>
              </a:buClr>
              <a:buFont typeface="Arial" panose="020B0604020202020204" pitchFamily="34" charset="0"/>
              <a:buChar cha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可见且可编辑</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22206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grpId="1"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xit" presetSubtype="0" fill="hold" grpId="1"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14" grpId="0" animBg="1"/>
      <p:bldP spid="14" grpId="1"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2221" y="1460560"/>
            <a:ext cx="8952686" cy="4595184"/>
          </a:xfrm>
          <a:prstGeom prst="rect">
            <a:avLst/>
          </a:prstGeom>
        </p:spPr>
      </p:pic>
      <p:sp>
        <p:nvSpPr>
          <p:cNvPr id="4" name="Rectangle 3"/>
          <p:cNvSpPr/>
          <p:nvPr/>
        </p:nvSpPr>
        <p:spPr>
          <a:xfrm>
            <a:off x="1222257" y="2458528"/>
            <a:ext cx="589290" cy="29949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0"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sp>
        <p:nvSpPr>
          <p:cNvPr id="12" name="TextBox 11"/>
          <p:cNvSpPr txBox="1"/>
          <p:nvPr/>
        </p:nvSpPr>
        <p:spPr>
          <a:xfrm>
            <a:off x="1980510" y="2289450"/>
            <a:ext cx="3083196"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这里可以为这个自定义字段设置一个字段检索的缩写</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3" name="Rectangle 12"/>
          <p:cNvSpPr/>
          <p:nvPr/>
        </p:nvSpPr>
        <p:spPr>
          <a:xfrm>
            <a:off x="184211" y="3307236"/>
            <a:ext cx="8105773" cy="38739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4" name="TextBox 13"/>
          <p:cNvSpPr txBox="1"/>
          <p:nvPr/>
        </p:nvSpPr>
        <p:spPr>
          <a:xfrm>
            <a:off x="3384085" y="3770318"/>
            <a:ext cx="3083196"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这里可以为自定义字段赋值，还可以设置不同值对应的标记和标记颜色</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5" name="TextBox 14"/>
          <p:cNvSpPr txBox="1"/>
          <p:nvPr/>
        </p:nvSpPr>
        <p:spPr>
          <a:xfrm>
            <a:off x="2156258" y="4604697"/>
            <a:ext cx="3083196"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如果值比较多，可以用</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Import Field Value List</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进行导入，接受从</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txt</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文档的导入</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33005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626" y="1061581"/>
            <a:ext cx="8861776" cy="4347181"/>
          </a:xfrm>
          <a:prstGeom prst="rect">
            <a:avLst/>
          </a:prstGeom>
        </p:spPr>
      </p:pic>
      <p:sp>
        <p:nvSpPr>
          <p:cNvPr id="7" name="Rectangle 6"/>
          <p:cNvSpPr/>
          <p:nvPr/>
        </p:nvSpPr>
        <p:spPr>
          <a:xfrm>
            <a:off x="6075692" y="5170637"/>
            <a:ext cx="1200150" cy="23812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4"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sp>
        <p:nvSpPr>
          <p:cNvPr id="15" name="TextBox 14"/>
          <p:cNvSpPr txBox="1"/>
          <p:nvPr/>
        </p:nvSpPr>
        <p:spPr>
          <a:xfrm>
            <a:off x="3522108" y="5454303"/>
            <a:ext cx="3083196"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勾选特定记录或者全部检索结果，再点击</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Edit Custom Field</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就可以对选择的记录进行自定义字段的设置</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5993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053" y="1188756"/>
            <a:ext cx="8809893" cy="343131"/>
          </a:xfrm>
          <a:prstGeom prst="rect">
            <a:avLst/>
          </a:prstGeom>
        </p:spPr>
      </p:pic>
      <p:sp>
        <p:nvSpPr>
          <p:cNvPr id="16" name="TextBox 15"/>
          <p:cNvSpPr txBox="1"/>
          <p:nvPr/>
        </p:nvSpPr>
        <p:spPr>
          <a:xfrm>
            <a:off x="167053" y="1531887"/>
            <a:ext cx="3083196" cy="791737"/>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Edit Custom Field</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，在弹开的窗口中找到目标自定义字段就可以进行编辑，为选定的记录赋值</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7"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pic>
        <p:nvPicPr>
          <p:cNvPr id="3" name="Picture 2"/>
          <p:cNvPicPr>
            <a:picLocks noChangeAspect="1"/>
          </p:cNvPicPr>
          <p:nvPr/>
        </p:nvPicPr>
        <p:blipFill>
          <a:blip r:embed="rId3"/>
          <a:stretch>
            <a:fillRect/>
          </a:stretch>
        </p:blipFill>
        <p:spPr>
          <a:xfrm>
            <a:off x="167054" y="2727744"/>
            <a:ext cx="8748172" cy="1990905"/>
          </a:xfrm>
          <a:prstGeom prst="rect">
            <a:avLst/>
          </a:prstGeom>
        </p:spPr>
      </p:pic>
      <p:sp>
        <p:nvSpPr>
          <p:cNvPr id="6" name="Rectangle 5"/>
          <p:cNvSpPr/>
          <p:nvPr/>
        </p:nvSpPr>
        <p:spPr>
          <a:xfrm>
            <a:off x="181154" y="3703145"/>
            <a:ext cx="4252824" cy="584775"/>
          </a:xfrm>
          <a:prstGeom prst="rect">
            <a:avLst/>
          </a:prstGeom>
        </p:spPr>
        <p:txBody>
          <a:bodyPr wrap="square">
            <a:spAutoFit/>
          </a:bodyPr>
          <a:lstStyle/>
          <a:p>
            <a:endParaRPr lang="en-US" altLang="zh-CN" sz="1600" dirty="0">
              <a:solidFill>
                <a:srgbClr val="6817FF"/>
              </a:solidFill>
              <a:latin typeface="Arial" panose="020B0604020202020204" pitchFamily="34" charset="0"/>
              <a:ea typeface="黑体" panose="02010609060101010101" pitchFamily="49" charset="-122"/>
            </a:endParaRPr>
          </a:p>
          <a:p>
            <a:endParaRPr lang="en-US" altLang="zh-CN" sz="1600" dirty="0">
              <a:solidFill>
                <a:srgbClr val="6817FF"/>
              </a:solidFill>
            </a:endParaRPr>
          </a:p>
        </p:txBody>
      </p:sp>
      <p:sp>
        <p:nvSpPr>
          <p:cNvPr id="7" name="Rectangle 6"/>
          <p:cNvSpPr/>
          <p:nvPr/>
        </p:nvSpPr>
        <p:spPr>
          <a:xfrm>
            <a:off x="1595886" y="2666755"/>
            <a:ext cx="1268084" cy="615553"/>
          </a:xfrm>
          <a:prstGeom prst="rect">
            <a:avLst/>
          </a:prstGeom>
        </p:spPr>
        <p:txBody>
          <a:bodyPr wrap="square">
            <a:spAutoFit/>
          </a:bodyPr>
          <a:lstStyle/>
          <a:p>
            <a:r>
              <a:rPr lang="zh-CN" altLang="en-US" b="1" dirty="0">
                <a:solidFill>
                  <a:srgbClr val="6817FF"/>
                </a:solidFill>
                <a:latin typeface="Arial" panose="020B0604020202020204" pitchFamily="34" charset="0"/>
                <a:ea typeface="黑体" panose="02010609060101010101" pitchFamily="49" charset="-122"/>
              </a:rPr>
              <a:t>单选字段</a:t>
            </a:r>
            <a:endParaRPr lang="en-US" altLang="zh-CN" sz="1600" dirty="0">
              <a:solidFill>
                <a:srgbClr val="6817FF"/>
              </a:solidFill>
              <a:latin typeface="Arial" panose="020B0604020202020204" pitchFamily="34" charset="0"/>
              <a:ea typeface="黑体" panose="02010609060101010101" pitchFamily="49" charset="-122"/>
            </a:endParaRPr>
          </a:p>
          <a:p>
            <a:endParaRPr lang="en-US" altLang="zh-CN" sz="1600" dirty="0">
              <a:solidFill>
                <a:srgbClr val="6817FF"/>
              </a:solidFill>
            </a:endParaRPr>
          </a:p>
        </p:txBody>
      </p:sp>
      <p:sp>
        <p:nvSpPr>
          <p:cNvPr id="8" name="Rectangle 7"/>
          <p:cNvSpPr/>
          <p:nvPr/>
        </p:nvSpPr>
        <p:spPr>
          <a:xfrm>
            <a:off x="3016370" y="3247932"/>
            <a:ext cx="1268084" cy="369332"/>
          </a:xfrm>
          <a:prstGeom prst="rect">
            <a:avLst/>
          </a:prstGeom>
        </p:spPr>
        <p:txBody>
          <a:bodyPr wrap="square">
            <a:spAutoFit/>
          </a:bodyPr>
          <a:lstStyle/>
          <a:p>
            <a:r>
              <a:rPr lang="zh-CN" altLang="en-US" b="1" dirty="0">
                <a:solidFill>
                  <a:srgbClr val="6817FF"/>
                </a:solidFill>
                <a:latin typeface="黑体" panose="02010609060101010101" pitchFamily="49" charset="-122"/>
                <a:ea typeface="黑体" panose="02010609060101010101" pitchFamily="49" charset="-122"/>
              </a:rPr>
              <a:t>多选字段</a:t>
            </a:r>
            <a:endParaRPr lang="en-US" altLang="zh-CN" b="1" dirty="0">
              <a:solidFill>
                <a:srgbClr val="6817FF"/>
              </a:solidFill>
              <a:latin typeface="黑体" panose="02010609060101010101" pitchFamily="49" charset="-122"/>
              <a:ea typeface="黑体" panose="02010609060101010101" pitchFamily="49" charset="-122"/>
            </a:endParaRPr>
          </a:p>
        </p:txBody>
      </p:sp>
      <p:sp>
        <p:nvSpPr>
          <p:cNvPr id="9" name="Rectangle 8"/>
          <p:cNvSpPr/>
          <p:nvPr/>
        </p:nvSpPr>
        <p:spPr>
          <a:xfrm>
            <a:off x="2150853" y="3625439"/>
            <a:ext cx="1268084" cy="369332"/>
          </a:xfrm>
          <a:prstGeom prst="rect">
            <a:avLst/>
          </a:prstGeom>
        </p:spPr>
        <p:txBody>
          <a:bodyPr wrap="square">
            <a:spAutoFit/>
          </a:bodyPr>
          <a:lstStyle/>
          <a:p>
            <a:r>
              <a:rPr lang="zh-CN" altLang="en-US" b="1" dirty="0">
                <a:solidFill>
                  <a:srgbClr val="6817FF"/>
                </a:solidFill>
                <a:latin typeface="黑体" panose="02010609060101010101" pitchFamily="49" charset="-122"/>
                <a:ea typeface="黑体" panose="02010609060101010101" pitchFamily="49" charset="-122"/>
              </a:rPr>
              <a:t>文字字段</a:t>
            </a:r>
            <a:endParaRPr lang="en-US" altLang="zh-CN" b="1" dirty="0">
              <a:solidFill>
                <a:srgbClr val="6817FF"/>
              </a:solidFill>
              <a:latin typeface="黑体" panose="02010609060101010101" pitchFamily="49" charset="-122"/>
              <a:ea typeface="黑体" panose="02010609060101010101" pitchFamily="49" charset="-122"/>
            </a:endParaRPr>
          </a:p>
        </p:txBody>
      </p:sp>
      <p:sp>
        <p:nvSpPr>
          <p:cNvPr id="10" name="Rectangle 9"/>
          <p:cNvSpPr/>
          <p:nvPr/>
        </p:nvSpPr>
        <p:spPr>
          <a:xfrm>
            <a:off x="3016370" y="3853435"/>
            <a:ext cx="1268084" cy="369332"/>
          </a:xfrm>
          <a:prstGeom prst="rect">
            <a:avLst/>
          </a:prstGeom>
        </p:spPr>
        <p:txBody>
          <a:bodyPr wrap="square">
            <a:spAutoFit/>
          </a:bodyPr>
          <a:lstStyle/>
          <a:p>
            <a:r>
              <a:rPr lang="zh-CN" altLang="en-US" b="1" dirty="0">
                <a:solidFill>
                  <a:srgbClr val="6817FF"/>
                </a:solidFill>
                <a:latin typeface="黑体" panose="02010609060101010101" pitchFamily="49" charset="-122"/>
                <a:ea typeface="黑体" panose="02010609060101010101" pitchFamily="49" charset="-122"/>
              </a:rPr>
              <a:t>时间字段</a:t>
            </a:r>
            <a:endParaRPr lang="en-US" altLang="zh-CN" b="1" dirty="0">
              <a:solidFill>
                <a:srgbClr val="6817FF"/>
              </a:solidFill>
              <a:latin typeface="黑体" panose="02010609060101010101" pitchFamily="49" charset="-122"/>
              <a:ea typeface="黑体" panose="02010609060101010101" pitchFamily="49" charset="-122"/>
            </a:endParaRPr>
          </a:p>
        </p:txBody>
      </p:sp>
      <p:sp>
        <p:nvSpPr>
          <p:cNvPr id="11" name="Rectangle 10"/>
          <p:cNvSpPr/>
          <p:nvPr/>
        </p:nvSpPr>
        <p:spPr>
          <a:xfrm>
            <a:off x="2150853" y="4110408"/>
            <a:ext cx="1268084" cy="369332"/>
          </a:xfrm>
          <a:prstGeom prst="rect">
            <a:avLst/>
          </a:prstGeom>
        </p:spPr>
        <p:txBody>
          <a:bodyPr wrap="square">
            <a:spAutoFit/>
          </a:bodyPr>
          <a:lstStyle/>
          <a:p>
            <a:r>
              <a:rPr lang="zh-CN" altLang="en-US" b="1" dirty="0">
                <a:solidFill>
                  <a:srgbClr val="6817FF"/>
                </a:solidFill>
                <a:latin typeface="黑体" panose="02010609060101010101" pitchFamily="49" charset="-122"/>
                <a:ea typeface="黑体" panose="02010609060101010101" pitchFamily="49" charset="-122"/>
              </a:rPr>
              <a:t>网址字段</a:t>
            </a:r>
            <a:endParaRPr lang="en-US" altLang="zh-CN" b="1" dirty="0">
              <a:solidFill>
                <a:srgbClr val="6817FF"/>
              </a:solidFill>
              <a:latin typeface="黑体" panose="02010609060101010101" pitchFamily="49" charset="-122"/>
              <a:ea typeface="黑体" panose="02010609060101010101" pitchFamily="49" charset="-122"/>
            </a:endParaRPr>
          </a:p>
        </p:txBody>
      </p:sp>
      <p:sp>
        <p:nvSpPr>
          <p:cNvPr id="12" name="Rectangle 11"/>
          <p:cNvSpPr/>
          <p:nvPr/>
        </p:nvSpPr>
        <p:spPr>
          <a:xfrm>
            <a:off x="3016370" y="4375827"/>
            <a:ext cx="1268084" cy="369332"/>
          </a:xfrm>
          <a:prstGeom prst="rect">
            <a:avLst/>
          </a:prstGeom>
        </p:spPr>
        <p:txBody>
          <a:bodyPr wrap="square">
            <a:spAutoFit/>
          </a:bodyPr>
          <a:lstStyle/>
          <a:p>
            <a:r>
              <a:rPr lang="zh-CN" altLang="en-US" b="1" dirty="0">
                <a:solidFill>
                  <a:srgbClr val="6817FF"/>
                </a:solidFill>
                <a:latin typeface="黑体" panose="02010609060101010101" pitchFamily="49" charset="-122"/>
                <a:ea typeface="黑体" panose="02010609060101010101" pitchFamily="49" charset="-122"/>
              </a:rPr>
              <a:t>数值字段</a:t>
            </a:r>
            <a:endParaRPr lang="en-US" altLang="zh-CN" b="1" dirty="0">
              <a:solidFill>
                <a:srgbClr val="6817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8491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35F657-CC71-4041-96B7-12C66B87157E}"/>
              </a:ext>
            </a:extLst>
          </p:cNvPr>
          <p:cNvPicPr>
            <a:picLocks noChangeAspect="1"/>
          </p:cNvPicPr>
          <p:nvPr/>
        </p:nvPicPr>
        <p:blipFill>
          <a:blip r:embed="rId2"/>
          <a:stretch>
            <a:fillRect/>
          </a:stretch>
        </p:blipFill>
        <p:spPr>
          <a:xfrm>
            <a:off x="725908" y="1633113"/>
            <a:ext cx="7692179" cy="2333620"/>
          </a:xfrm>
          <a:prstGeom prst="rect">
            <a:avLst/>
          </a:prstGeom>
        </p:spPr>
      </p:pic>
      <p:sp>
        <p:nvSpPr>
          <p:cNvPr id="4" name="Rectangle 3"/>
          <p:cNvSpPr/>
          <p:nvPr/>
        </p:nvSpPr>
        <p:spPr>
          <a:xfrm>
            <a:off x="1130182" y="2177622"/>
            <a:ext cx="6765307" cy="42777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rcRect l="2181" t="5189" r="2508" b="8475"/>
          <a:stretch>
            <a:fillRect/>
          </a:stretch>
        </p:blipFill>
        <p:spPr>
          <a:xfrm>
            <a:off x="345085" y="4065814"/>
            <a:ext cx="86868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35984" y="796359"/>
            <a:ext cx="8905002" cy="1107996"/>
          </a:xfrm>
          <a:prstGeom prst="rect">
            <a:avLst/>
          </a:prstGeom>
          <a:noFill/>
        </p:spPr>
        <p:txBody>
          <a:bodyPr wrap="none" rtlCol="0">
            <a:spAutoFit/>
          </a:bodyPr>
          <a:lstStyle/>
          <a:p>
            <a:r>
              <a:rPr lang="zh-CN" altLang="en-US" b="1" dirty="0">
                <a:solidFill>
                  <a:schemeClr val="tx1">
                    <a:lumMod val="85000"/>
                    <a:lumOff val="15000"/>
                  </a:schemeClr>
                </a:solidFill>
                <a:latin typeface="黑体" panose="02010609060101010101" pitchFamily="49" charset="-122"/>
                <a:ea typeface="黑体" panose="02010609060101010101" pitchFamily="49" charset="-122"/>
              </a:rPr>
              <a:t>智能检索</a:t>
            </a:r>
            <a:r>
              <a:rPr lang="en-US" altLang="zh-TW" b="1" dirty="0">
                <a:solidFill>
                  <a:schemeClr val="tx1">
                    <a:lumMod val="85000"/>
                    <a:lumOff val="15000"/>
                  </a:schemeClr>
                </a:solidFill>
                <a:latin typeface="黑体" panose="02010609060101010101" pitchFamily="49" charset="-122"/>
                <a:ea typeface="黑体" panose="02010609060101010101" pitchFamily="49" charset="-122"/>
              </a:rPr>
              <a:t>:</a:t>
            </a:r>
            <a:r>
              <a:rPr lang="zh-TW" altLang="en-US" b="1" dirty="0">
                <a:solidFill>
                  <a:schemeClr val="tx1">
                    <a:lumMod val="85000"/>
                    <a:lumOff val="15000"/>
                  </a:schemeClr>
                </a:solidFill>
                <a:latin typeface="黑体" panose="02010609060101010101" pitchFamily="49" charset="-122"/>
                <a:ea typeface="黑体" panose="02010609060101010101" pitchFamily="49" charset="-122"/>
              </a:rPr>
              <a:t> </a:t>
            </a:r>
            <a:endParaRPr lang="en-US" altLang="zh-TW" b="1" dirty="0">
              <a:solidFill>
                <a:schemeClr val="tx1">
                  <a:lumMod val="85000"/>
                  <a:lumOff val="15000"/>
                </a:schemeClr>
              </a:solidFill>
              <a:latin typeface="黑体" panose="02010609060101010101" pitchFamily="49" charset="-122"/>
              <a:ea typeface="黑体" panose="02010609060101010101" pitchFamily="49" charset="-122"/>
            </a:endParaRPr>
          </a:p>
          <a:p>
            <a:r>
              <a:rPr lang="zh-CN" altLang="en-US" sz="1600" dirty="0">
                <a:solidFill>
                  <a:schemeClr val="tx1">
                    <a:lumMod val="85000"/>
                    <a:lumOff val="15000"/>
                  </a:schemeClr>
                </a:solidFill>
                <a:latin typeface="黑体" panose="02010609060101010101" pitchFamily="49" charset="-122"/>
                <a:ea typeface="黑体" panose="02010609060101010101" pitchFamily="49" charset="-122"/>
              </a:rPr>
              <a:t>可以将来自专利、论文、产品描述等文件中的内容，或者一个</a:t>
            </a:r>
            <a:r>
              <a:rPr lang="en-US" altLang="zh-CN" sz="1600" dirty="0">
                <a:solidFill>
                  <a:schemeClr val="tx1">
                    <a:lumMod val="85000"/>
                    <a:lumOff val="15000"/>
                  </a:schemeClr>
                </a:solidFill>
                <a:latin typeface="黑体" panose="02010609060101010101" pitchFamily="49" charset="-122"/>
                <a:ea typeface="黑体" panose="02010609060101010101" pitchFamily="49" charset="-122"/>
              </a:rPr>
              <a:t>/</a:t>
            </a:r>
            <a:r>
              <a:rPr lang="zh-CN" altLang="en-US" sz="1600" dirty="0">
                <a:solidFill>
                  <a:schemeClr val="tx1">
                    <a:lumMod val="85000"/>
                    <a:lumOff val="15000"/>
                  </a:schemeClr>
                </a:solidFill>
                <a:latin typeface="黑体" panose="02010609060101010101" pitchFamily="49" charset="-122"/>
                <a:ea typeface="黑体" panose="02010609060101010101" pitchFamily="49" charset="-122"/>
              </a:rPr>
              <a:t>多个技术词</a:t>
            </a:r>
            <a:r>
              <a:rPr lang="zh-CN" altLang="en-US" sz="1600" dirty="0" smtClean="0">
                <a:solidFill>
                  <a:schemeClr val="tx1">
                    <a:lumMod val="85000"/>
                    <a:lumOff val="15000"/>
                  </a:schemeClr>
                </a:solidFill>
                <a:latin typeface="黑体" panose="02010609060101010101" pitchFamily="49" charset="-122"/>
                <a:ea typeface="黑体" panose="02010609060101010101" pitchFamily="49" charset="-122"/>
              </a:rPr>
              <a:t>汇直</a:t>
            </a:r>
            <a:r>
              <a:rPr lang="zh-CN" altLang="en-US" sz="1600" dirty="0">
                <a:solidFill>
                  <a:schemeClr val="tx1">
                    <a:lumMod val="85000"/>
                    <a:lumOff val="15000"/>
                  </a:schemeClr>
                </a:solidFill>
                <a:latin typeface="黑体" panose="02010609060101010101" pitchFamily="49" charset="-122"/>
                <a:ea typeface="黑体" panose="02010609060101010101" pitchFamily="49" charset="-122"/>
              </a:rPr>
              <a:t>接输入智能检索框</a:t>
            </a:r>
            <a:endParaRPr lang="en-US" altLang="zh-CN" sz="1600" dirty="0">
              <a:solidFill>
                <a:schemeClr val="tx1">
                  <a:lumMod val="85000"/>
                  <a:lumOff val="15000"/>
                </a:schemeClr>
              </a:solidFill>
              <a:latin typeface="黑体" panose="02010609060101010101" pitchFamily="49" charset="-122"/>
              <a:ea typeface="黑体" panose="02010609060101010101" pitchFamily="49" charset="-122"/>
            </a:endParaRPr>
          </a:p>
          <a:p>
            <a:r>
              <a:rPr lang="zh-CN" altLang="en-US" sz="1600" dirty="0">
                <a:solidFill>
                  <a:schemeClr val="tx1">
                    <a:lumMod val="85000"/>
                    <a:lumOff val="15000"/>
                  </a:schemeClr>
                </a:solidFill>
                <a:latin typeface="黑体" panose="02010609060101010101" pitchFamily="49" charset="-122"/>
                <a:ea typeface="黑体" panose="02010609060101010101" pitchFamily="49" charset="-122"/>
              </a:rPr>
              <a:t>智能检索功能可以进行语义分析并模拟检索专家的检索行为提供最为相关的检索结果</a:t>
            </a:r>
            <a:endParaRPr lang="en-US" altLang="zh-TW" sz="1600" dirty="0">
              <a:solidFill>
                <a:schemeClr val="tx1">
                  <a:lumMod val="85000"/>
                  <a:lumOff val="15000"/>
                </a:schemeClr>
              </a:solidFill>
              <a:latin typeface="黑体" panose="02010609060101010101" pitchFamily="49" charset="-122"/>
              <a:ea typeface="黑体" panose="02010609060101010101" pitchFamily="49" charset="-122"/>
            </a:endParaRPr>
          </a:p>
          <a:p>
            <a:endParaRPr lang="en-US" altLang="zh-TW" sz="1600"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9" name="TextBox 8"/>
          <p:cNvSpPr txBox="1"/>
          <p:nvPr/>
        </p:nvSpPr>
        <p:spPr>
          <a:xfrm>
            <a:off x="3043375" y="5917495"/>
            <a:ext cx="3057247" cy="523220"/>
          </a:xfrm>
          <a:prstGeom prst="rect">
            <a:avLst/>
          </a:prstGeom>
          <a:solidFill>
            <a:srgbClr val="FFFFFF">
              <a:alpha val="69804"/>
            </a:srgbClr>
          </a:solid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zh-CN" altLang="en-US" sz="2800" b="1" dirty="0">
                <a:solidFill>
                  <a:srgbClr val="6817FF"/>
                </a:solidFill>
                <a:latin typeface="黑体" panose="02010609060101010101" pitchFamily="49" charset="-122"/>
                <a:ea typeface="黑体" panose="02010609060101010101" pitchFamily="49" charset="-122"/>
                <a:cs typeface="Arial" pitchFamily="34" charset="0"/>
              </a:rPr>
              <a:t>优选使用英文描述</a:t>
            </a:r>
            <a:endParaRPr lang="en-US" sz="2800" b="1" dirty="0">
              <a:solidFill>
                <a:srgbClr val="6817FF"/>
              </a:solidFill>
              <a:latin typeface="黑体" panose="02010609060101010101" pitchFamily="49" charset="-122"/>
              <a:ea typeface="黑体" panose="02010609060101010101" pitchFamily="49" charset="-122"/>
              <a:cs typeface="Arial" pitchFamily="34" charset="0"/>
            </a:endParaRPr>
          </a:p>
        </p:txBody>
      </p:sp>
    </p:spTree>
    <p:extLst>
      <p:ext uri="{BB962C8B-B14F-4D97-AF65-F5344CB8AC3E}">
        <p14:creationId xmlns:p14="http://schemas.microsoft.com/office/powerpoint/2010/main" val="12026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pic>
        <p:nvPicPr>
          <p:cNvPr id="13" name="Picture 12"/>
          <p:cNvPicPr>
            <a:picLocks noChangeAspect="1"/>
          </p:cNvPicPr>
          <p:nvPr/>
        </p:nvPicPr>
        <p:blipFill>
          <a:blip r:embed="rId2"/>
          <a:stretch>
            <a:fillRect/>
          </a:stretch>
        </p:blipFill>
        <p:spPr>
          <a:xfrm>
            <a:off x="14192" y="1446722"/>
            <a:ext cx="9129808" cy="2788848"/>
          </a:xfrm>
          <a:prstGeom prst="rect">
            <a:avLst/>
          </a:prstGeom>
        </p:spPr>
      </p:pic>
      <p:sp>
        <p:nvSpPr>
          <p:cNvPr id="14" name="Rectangle 13"/>
          <p:cNvSpPr/>
          <p:nvPr/>
        </p:nvSpPr>
        <p:spPr>
          <a:xfrm>
            <a:off x="201047" y="2589263"/>
            <a:ext cx="5114982" cy="276997"/>
          </a:xfrm>
          <a:prstGeom prst="rect">
            <a:avLst/>
          </a:prstGeom>
          <a:noFill/>
          <a:ln w="381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zh-TW" altLang="en-US" sz="1350">
              <a:solidFill>
                <a:srgbClr val="000000"/>
              </a:solidFill>
              <a:latin typeface="Arial"/>
              <a:ea typeface="Arial"/>
              <a:cs typeface="Arial"/>
              <a:sym typeface="Arial"/>
            </a:endParaRPr>
          </a:p>
        </p:txBody>
      </p:sp>
      <p:sp>
        <p:nvSpPr>
          <p:cNvPr id="15" name="TextBox 14"/>
          <p:cNvSpPr txBox="1"/>
          <p:nvPr/>
        </p:nvSpPr>
        <p:spPr>
          <a:xfrm>
            <a:off x="201047" y="3461505"/>
            <a:ext cx="3083196"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自定义字段也可以作为检索字段</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8" name="TextBox 17"/>
          <p:cNvSpPr txBox="1"/>
          <p:nvPr/>
        </p:nvSpPr>
        <p:spPr>
          <a:xfrm>
            <a:off x="4005808" y="1401075"/>
            <a:ext cx="3083196" cy="1299568"/>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若您能够记忆自定义字段的值，直接将值作为关键词输入；</a:t>
            </a:r>
            <a:endPar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若您无法记忆自定义字段的值，可以点击</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Browse</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，将会弹出您为自定义字段预设的所有值</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pic>
        <p:nvPicPr>
          <p:cNvPr id="4" name="Picture 3"/>
          <p:cNvPicPr>
            <a:picLocks noChangeAspect="1"/>
          </p:cNvPicPr>
          <p:nvPr/>
        </p:nvPicPr>
        <p:blipFill>
          <a:blip r:embed="rId3"/>
          <a:stretch>
            <a:fillRect/>
          </a:stretch>
        </p:blipFill>
        <p:spPr>
          <a:xfrm>
            <a:off x="3778369" y="3239047"/>
            <a:ext cx="3678447" cy="3476888"/>
          </a:xfrm>
          <a:prstGeom prst="rect">
            <a:avLst/>
          </a:prstGeom>
        </p:spPr>
      </p:pic>
      <p:cxnSp>
        <p:nvCxnSpPr>
          <p:cNvPr id="19" name="Straight Arrow Connector 18"/>
          <p:cNvCxnSpPr/>
          <p:nvPr/>
        </p:nvCxnSpPr>
        <p:spPr>
          <a:xfrm>
            <a:off x="4244197" y="2866260"/>
            <a:ext cx="388188" cy="372787"/>
          </a:xfrm>
          <a:prstGeom prst="straightConnector1">
            <a:avLst/>
          </a:prstGeom>
          <a:ln>
            <a:solidFill>
              <a:srgbClr val="6817FF"/>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12972" y="5427847"/>
            <a:ext cx="3083196"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Browse</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后弹开的可选值的窗口</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328587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自定义字段</a:t>
            </a:r>
            <a:endParaRPr lang="en-US" sz="3200" dirty="0">
              <a:latin typeface="Arial" panose="020B0604020202020204" pitchFamily="34" charset="0"/>
              <a:ea typeface="黑体" panose="02010609060101010101" pitchFamily="49" charset="-122"/>
            </a:endParaRPr>
          </a:p>
        </p:txBody>
      </p:sp>
      <p:pic>
        <p:nvPicPr>
          <p:cNvPr id="2" name="Picture 1"/>
          <p:cNvPicPr>
            <a:picLocks noChangeAspect="1"/>
          </p:cNvPicPr>
          <p:nvPr/>
        </p:nvPicPr>
        <p:blipFill>
          <a:blip r:embed="rId2"/>
          <a:stretch>
            <a:fillRect/>
          </a:stretch>
        </p:blipFill>
        <p:spPr>
          <a:xfrm>
            <a:off x="2070339" y="1082018"/>
            <a:ext cx="5029199" cy="5491309"/>
          </a:xfrm>
          <a:prstGeom prst="rect">
            <a:avLst/>
          </a:prstGeom>
        </p:spPr>
      </p:pic>
      <p:sp>
        <p:nvSpPr>
          <p:cNvPr id="11" name="Rectangle 10"/>
          <p:cNvSpPr/>
          <p:nvPr/>
        </p:nvSpPr>
        <p:spPr>
          <a:xfrm>
            <a:off x="2186449" y="3540157"/>
            <a:ext cx="2094170" cy="276997"/>
          </a:xfrm>
          <a:prstGeom prst="rect">
            <a:avLst/>
          </a:prstGeom>
          <a:noFill/>
          <a:ln w="381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zh-TW" altLang="en-US" sz="1350">
              <a:solidFill>
                <a:srgbClr val="000000"/>
              </a:solidFill>
              <a:latin typeface="Arial"/>
              <a:ea typeface="Arial"/>
              <a:cs typeface="Arial"/>
              <a:sym typeface="Arial"/>
            </a:endParaRPr>
          </a:p>
        </p:txBody>
      </p:sp>
      <p:sp>
        <p:nvSpPr>
          <p:cNvPr id="12" name="Rectangle 11"/>
          <p:cNvSpPr/>
          <p:nvPr/>
        </p:nvSpPr>
        <p:spPr>
          <a:xfrm>
            <a:off x="2186449" y="4649460"/>
            <a:ext cx="2094170" cy="276997"/>
          </a:xfrm>
          <a:prstGeom prst="rect">
            <a:avLst/>
          </a:prstGeom>
          <a:noFill/>
          <a:ln w="38100" cap="flat">
            <a:solidFill>
              <a:srgbClr val="6817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zh-TW" altLang="en-US" sz="1350">
              <a:solidFill>
                <a:srgbClr val="000000"/>
              </a:solidFill>
              <a:latin typeface="Arial"/>
              <a:ea typeface="Arial"/>
              <a:cs typeface="Arial"/>
              <a:sym typeface="Arial"/>
            </a:endParaRPr>
          </a:p>
        </p:txBody>
      </p:sp>
      <p:sp>
        <p:nvSpPr>
          <p:cNvPr id="16" name="TextBox 15"/>
          <p:cNvSpPr txBox="1"/>
          <p:nvPr/>
        </p:nvSpPr>
        <p:spPr>
          <a:xfrm>
            <a:off x="4497001" y="3840577"/>
            <a:ext cx="3292651"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自定义字段也可以作为图表分析的字段</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953303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chemeClr val="tx2"/>
              </a:buClr>
            </a:pPr>
            <a:r>
              <a:rPr lang="zh-TW" altLang="en-US" b="1" dirty="0">
                <a:solidFill>
                  <a:srgbClr val="1AC604"/>
                </a:solidFill>
                <a:latin typeface="黑体" panose="02010609060101010101" pitchFamily="49" charset="-122"/>
                <a:ea typeface="黑体" panose="02010609060101010101" pitchFamily="49" charset="-122"/>
                <a:cs typeface="ＭＳ Ｐゴシック" pitchFamily="-65" charset="-128"/>
              </a:rPr>
              <a:t>分析工具</a:t>
            </a:r>
            <a:endParaRPr lang="en-US" altLang="zh-TW" b="1" dirty="0">
              <a:solidFill>
                <a:srgbClr val="1AC604"/>
              </a:solidFill>
              <a:latin typeface="黑体" panose="02010609060101010101" pitchFamily="49" charset="-122"/>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299784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98407" y="1128256"/>
            <a:ext cx="6573330" cy="4016211"/>
          </a:xfrm>
          <a:prstGeom prst="rect">
            <a:avLst/>
          </a:prstGeom>
        </p:spPr>
      </p:pic>
      <p:pic>
        <p:nvPicPr>
          <p:cNvPr id="8" name="Picture 7"/>
          <p:cNvPicPr>
            <a:picLocks noChangeAspect="1"/>
          </p:cNvPicPr>
          <p:nvPr/>
        </p:nvPicPr>
        <p:blipFill>
          <a:blip r:embed="rId3"/>
          <a:stretch>
            <a:fillRect/>
          </a:stretch>
        </p:blipFill>
        <p:spPr>
          <a:xfrm>
            <a:off x="4344464" y="5386269"/>
            <a:ext cx="1543050" cy="102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429276" y="5206348"/>
            <a:ext cx="1798072" cy="868681"/>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rgbClr val="FF8000"/>
              </a:buClr>
            </a:pP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Analyze</a:t>
            </a: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可以弹出分析的形式；</a:t>
            </a:r>
            <a:endPar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91440" eaLnBrk="0" hangingPunct="0">
              <a:spcBef>
                <a:spcPts val="600"/>
              </a:spcBef>
              <a:buClr>
                <a:srgbClr val="FF8000"/>
              </a:buClr>
            </a:pP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选择图表分析</a:t>
            </a:r>
            <a:endParaRPr 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4" name="Rectangle 13"/>
          <p:cNvSpPr/>
          <p:nvPr/>
        </p:nvSpPr>
        <p:spPr>
          <a:xfrm>
            <a:off x="4970635" y="4848416"/>
            <a:ext cx="499037" cy="31791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pic>
        <p:nvPicPr>
          <p:cNvPr id="12" name="Picture 2"/>
          <p:cNvPicPr>
            <a:picLocks noChangeAspect="1" noChangeArrowheads="1"/>
          </p:cNvPicPr>
          <p:nvPr/>
        </p:nvPicPr>
        <p:blipFill>
          <a:blip r:embed="rId4" cstate="print"/>
          <a:srcRect l="1335" t="5473" r="996" b="5342"/>
          <a:stretch>
            <a:fillRect/>
          </a:stretch>
        </p:blipFill>
        <p:spPr bwMode="auto">
          <a:xfrm>
            <a:off x="4925683" y="1857155"/>
            <a:ext cx="3847069" cy="2244124"/>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079081" y="4101279"/>
            <a:ext cx="2382447" cy="1084125"/>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231775" indent="-231775" eaLnBrk="0" hangingPunct="0">
              <a:spcBef>
                <a:spcPts val="600"/>
              </a:spcBef>
              <a:buClr>
                <a:srgbClr val="FF8000"/>
              </a:buClr>
            </a:pP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针对当前检索结果提供各种设计好的模板图表；</a:t>
            </a:r>
            <a:endParaRPr lang="en-US" altLang="zh-CN"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a:p>
            <a:pPr marL="231775" indent="-231775" eaLnBrk="0" hangingPunct="0">
              <a:spcBef>
                <a:spcPts val="600"/>
              </a:spcBef>
              <a:buClr>
                <a:srgbClr val="FF8000"/>
              </a:buClr>
            </a:pPr>
            <a:r>
              <a:rPr lang="zh-CN" alt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您可以根据自己的需求设计自己需要的图表</a:t>
            </a:r>
            <a:endParaRPr lang="en-US" sz="1400"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1"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分析图表</a:t>
            </a:r>
            <a:endParaRPr lang="en-US" sz="3200" dirty="0">
              <a:latin typeface="Arial" panose="020B0604020202020204" pitchFamily="34" charset="0"/>
              <a:ea typeface="黑体" panose="02010609060101010101" pitchFamily="49" charset="-122"/>
            </a:endParaRPr>
          </a:p>
        </p:txBody>
      </p:sp>
      <p:cxnSp>
        <p:nvCxnSpPr>
          <p:cNvPr id="16" name="Straight Arrow Connector 15"/>
          <p:cNvCxnSpPr/>
          <p:nvPr/>
        </p:nvCxnSpPr>
        <p:spPr>
          <a:xfrm flipH="1">
            <a:off x="4770932" y="5166331"/>
            <a:ext cx="221060" cy="219938"/>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461580" y="5499441"/>
            <a:ext cx="1154741" cy="38938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0741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l="909" t="14035"/>
          <a:stretch>
            <a:fillRect/>
          </a:stretch>
        </p:blipFill>
        <p:spPr bwMode="auto">
          <a:xfrm>
            <a:off x="172128" y="1235902"/>
            <a:ext cx="8528050" cy="3581400"/>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216839" y="1855979"/>
            <a:ext cx="850662" cy="40948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9" name="TextBox 18"/>
          <p:cNvSpPr txBox="1"/>
          <p:nvPr/>
        </p:nvSpPr>
        <p:spPr>
          <a:xfrm>
            <a:off x="172128" y="2450309"/>
            <a:ext cx="2382447"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r>
              <a:rPr lang="zh-CN" altLang="en-US" sz="1400" dirty="0">
                <a:solidFill>
                  <a:schemeClr val="bg1"/>
                </a:solidFill>
                <a:latin typeface="Arial" panose="020B0604020202020204" pitchFamily="34" charset="0"/>
                <a:ea typeface="黑体" panose="02010609060101010101" pitchFamily="49" charset="-122"/>
              </a:rPr>
              <a:t>只有进入到完整浏览界面才能找到引证关系图</a:t>
            </a:r>
            <a:endParaRPr lang="en-US" altLang="zh-TW" sz="1400" dirty="0">
              <a:solidFill>
                <a:schemeClr val="bg1"/>
              </a:solidFill>
              <a:latin typeface="Arial" panose="020B0604020202020204" pitchFamily="34" charset="0"/>
              <a:ea typeface="黑体" panose="02010609060101010101" pitchFamily="49" charset="-122"/>
            </a:endParaRPr>
          </a:p>
        </p:txBody>
      </p:sp>
      <p:sp>
        <p:nvSpPr>
          <p:cNvPr id="20" name="Rectangle 19"/>
          <p:cNvSpPr/>
          <p:nvPr/>
        </p:nvSpPr>
        <p:spPr>
          <a:xfrm>
            <a:off x="4010822" y="1599578"/>
            <a:ext cx="850662" cy="40948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21" name="TextBox 20"/>
          <p:cNvSpPr txBox="1"/>
          <p:nvPr/>
        </p:nvSpPr>
        <p:spPr>
          <a:xfrm>
            <a:off x="3218942" y="2048502"/>
            <a:ext cx="2904464"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r>
              <a:rPr lang="zh-CN" altLang="en-US" sz="1400" dirty="0">
                <a:solidFill>
                  <a:schemeClr val="bg1"/>
                </a:solidFill>
                <a:latin typeface="Arial" panose="020B0604020202020204" pitchFamily="34" charset="0"/>
                <a:ea typeface="黑体" panose="02010609060101010101" pitchFamily="49" charset="-122"/>
              </a:rPr>
              <a:t>点击</a:t>
            </a:r>
            <a:r>
              <a:rPr lang="en-US" altLang="zh-CN" sz="1400" dirty="0">
                <a:solidFill>
                  <a:schemeClr val="bg1"/>
                </a:solidFill>
                <a:latin typeface="Arial" panose="020B0604020202020204" pitchFamily="34" charset="0"/>
                <a:ea typeface="黑体" panose="02010609060101010101" pitchFamily="49" charset="-122"/>
              </a:rPr>
              <a:t>Citation Map</a:t>
            </a:r>
            <a:r>
              <a:rPr lang="zh-CN" altLang="en-US" sz="1400" dirty="0">
                <a:solidFill>
                  <a:schemeClr val="bg1"/>
                </a:solidFill>
                <a:latin typeface="Arial" panose="020B0604020202020204" pitchFamily="34" charset="0"/>
                <a:ea typeface="黑体" panose="02010609060101010101" pitchFamily="49" charset="-122"/>
              </a:rPr>
              <a:t>可以将引证关系进行可视化呈现</a:t>
            </a:r>
            <a:endParaRPr lang="en-US" altLang="zh-TW" sz="1400" dirty="0">
              <a:solidFill>
                <a:schemeClr val="bg1"/>
              </a:solidFill>
              <a:latin typeface="Arial" panose="020B0604020202020204" pitchFamily="34" charset="0"/>
              <a:ea typeface="黑体" panose="02010609060101010101" pitchFamily="49" charset="-122"/>
            </a:endParaRPr>
          </a:p>
        </p:txBody>
      </p:sp>
      <p:sp>
        <p:nvSpPr>
          <p:cNvPr id="12"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引证关系图</a:t>
            </a:r>
            <a:endParaRPr lang="en-US" sz="3200" dirty="0">
              <a:latin typeface="Arial" panose="020B0604020202020204" pitchFamily="34" charset="0"/>
              <a:ea typeface="黑体" panose="02010609060101010101" pitchFamily="49" charset="-122"/>
            </a:endParaRPr>
          </a:p>
        </p:txBody>
      </p:sp>
      <p:sp>
        <p:nvSpPr>
          <p:cNvPr id="14" name="Title 5"/>
          <p:cNvSpPr txBox="1">
            <a:spLocks/>
          </p:cNvSpPr>
          <p:nvPr/>
        </p:nvSpPr>
        <p:spPr>
          <a:xfrm>
            <a:off x="569226" y="5393208"/>
            <a:ext cx="7733854"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400" dirty="0">
                <a:latin typeface="Arial" panose="020B0604020202020204" pitchFamily="34" charset="0"/>
                <a:ea typeface="黑体" panose="02010609060101010101" pitchFamily="49" charset="-122"/>
              </a:rPr>
              <a:t>引证关系图可以发掘不同专利之间的联系，利用申请人自己提供的信息和审查员以及后续过程中发现的信息，直接将相关联的专利文件以可视化方式呈现在您的面前。</a:t>
            </a:r>
            <a:endParaRPr lang="en-US" sz="14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264673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2"/>
          <p:cNvPicPr>
            <a:picLocks noGrp="1" noChangeAspect="1" noChangeArrowheads="1"/>
          </p:cNvPicPr>
          <p:nvPr>
            <p:ph idx="4294967295"/>
          </p:nvPr>
        </p:nvPicPr>
        <p:blipFill>
          <a:blip r:embed="rId2" cstate="print"/>
          <a:srcRect l="2315" t="6698" r="1693" b="4069"/>
          <a:stretch>
            <a:fillRect/>
          </a:stretch>
        </p:blipFill>
        <p:spPr>
          <a:xfrm>
            <a:off x="655608" y="1139848"/>
            <a:ext cx="6878666" cy="4596908"/>
          </a:xfrm>
          <a:prstGeom prst="rect">
            <a:avLst/>
          </a:prstGeom>
          <a:ln>
            <a:noFill/>
          </a:ln>
          <a:effectLst>
            <a:outerShdw blurRad="292100" dist="139700" dir="2700000" algn="tl" rotWithShape="0">
              <a:srgbClr val="333333">
                <a:alpha val="65000"/>
              </a:srgbClr>
            </a:outerShdw>
          </a:effectLst>
        </p:spPr>
      </p:pic>
      <p:sp>
        <p:nvSpPr>
          <p:cNvPr id="10" name="Rectangle 9"/>
          <p:cNvSpPr>
            <a:spLocks noChangeArrowheads="1"/>
          </p:cNvSpPr>
          <p:nvPr/>
        </p:nvSpPr>
        <p:spPr bwMode="auto">
          <a:xfrm>
            <a:off x="429412" y="2719270"/>
            <a:ext cx="3124200" cy="584775"/>
          </a:xfrm>
          <a:prstGeom prst="rect">
            <a:avLst/>
          </a:prstGeom>
          <a:solidFill>
            <a:srgbClr val="000000">
              <a:alpha val="50196"/>
            </a:srgbClr>
          </a:solidFill>
          <a:ln w="9525">
            <a:noFill/>
            <a:miter lim="800000"/>
            <a:headEnd/>
            <a:tailEnd/>
          </a:ln>
        </p:spPr>
        <p:txBody>
          <a:bodyPr>
            <a:spAutoFit/>
          </a:bodyPr>
          <a:lstStyle/>
          <a:p>
            <a:r>
              <a:rPr lang="zh-CN" altLang="en-US" sz="1600" dirty="0">
                <a:solidFill>
                  <a:schemeClr val="bg1"/>
                </a:solidFill>
                <a:latin typeface="Arial" panose="020B0604020202020204" pitchFamily="34" charset="0"/>
                <a:ea typeface="黑体" panose="02010609060101010101" pitchFamily="49" charset="-122"/>
              </a:rPr>
              <a:t>显示引用了目标专利的所有专利，也称前向引用</a:t>
            </a:r>
            <a:endParaRPr lang="en-US" sz="1600" dirty="0">
              <a:solidFill>
                <a:schemeClr val="bg1"/>
              </a:solidFill>
              <a:latin typeface="Arial" panose="020B0604020202020204" pitchFamily="34" charset="0"/>
              <a:ea typeface="黑体" panose="02010609060101010101" pitchFamily="49" charset="-122"/>
            </a:endParaRPr>
          </a:p>
        </p:txBody>
      </p:sp>
      <p:sp>
        <p:nvSpPr>
          <p:cNvPr id="13" name="Rectangle 12"/>
          <p:cNvSpPr>
            <a:spLocks noChangeArrowheads="1"/>
          </p:cNvSpPr>
          <p:nvPr/>
        </p:nvSpPr>
        <p:spPr bwMode="auto">
          <a:xfrm>
            <a:off x="2633841" y="4023726"/>
            <a:ext cx="3124200" cy="584775"/>
          </a:xfrm>
          <a:prstGeom prst="rect">
            <a:avLst/>
          </a:prstGeom>
          <a:solidFill>
            <a:srgbClr val="000000">
              <a:alpha val="50196"/>
            </a:srgbClr>
          </a:solidFill>
          <a:ln w="9525">
            <a:noFill/>
            <a:miter lim="800000"/>
            <a:headEnd/>
            <a:tailEnd/>
          </a:ln>
        </p:spPr>
        <p:txBody>
          <a:bodyPr>
            <a:spAutoFit/>
          </a:bodyPr>
          <a:lstStyle/>
          <a:p>
            <a:r>
              <a:rPr lang="zh-CN" altLang="en-US" sz="1600" dirty="0">
                <a:solidFill>
                  <a:schemeClr val="bg1"/>
                </a:solidFill>
                <a:latin typeface="Arial" panose="020B0604020202020204" pitchFamily="34" charset="0"/>
                <a:ea typeface="黑体" panose="02010609060101010101" pitchFamily="49" charset="-122"/>
              </a:rPr>
              <a:t>显示目标专利引用的所有专利，也称后向引用</a:t>
            </a:r>
            <a:endParaRPr lang="en-US" sz="1600" dirty="0">
              <a:solidFill>
                <a:schemeClr val="bg1"/>
              </a:solidFill>
              <a:latin typeface="Arial" panose="020B0604020202020204" pitchFamily="34" charset="0"/>
              <a:ea typeface="黑体" panose="02010609060101010101" pitchFamily="49" charset="-122"/>
            </a:endParaRPr>
          </a:p>
        </p:txBody>
      </p:sp>
      <p:sp>
        <p:nvSpPr>
          <p:cNvPr id="14" name="Rectangle 13"/>
          <p:cNvSpPr>
            <a:spLocks noChangeArrowheads="1"/>
          </p:cNvSpPr>
          <p:nvPr/>
        </p:nvSpPr>
        <p:spPr bwMode="auto">
          <a:xfrm>
            <a:off x="5414058" y="2675752"/>
            <a:ext cx="2133600" cy="584775"/>
          </a:xfrm>
          <a:prstGeom prst="rect">
            <a:avLst/>
          </a:prstGeom>
          <a:solidFill>
            <a:srgbClr val="000000">
              <a:alpha val="50196"/>
            </a:srgbClr>
          </a:solidFill>
          <a:ln w="9525">
            <a:noFill/>
            <a:miter lim="800000"/>
            <a:headEnd/>
            <a:tailEnd/>
          </a:ln>
        </p:spPr>
        <p:txBody>
          <a:bodyPr>
            <a:spAutoFit/>
          </a:bodyPr>
          <a:lstStyle/>
          <a:p>
            <a:r>
              <a:rPr lang="zh-CN" altLang="en-US" sz="1600" dirty="0">
                <a:solidFill>
                  <a:schemeClr val="bg1"/>
                </a:solidFill>
                <a:latin typeface="Arial" panose="020B0604020202020204" pitchFamily="34" charset="0"/>
                <a:ea typeface="黑体" panose="02010609060101010101" pitchFamily="49" charset="-122"/>
              </a:rPr>
              <a:t>也可以同时显示前向引用和后向引用</a:t>
            </a:r>
            <a:endParaRPr lang="en-US" altLang="en-US" sz="1600" dirty="0">
              <a:solidFill>
                <a:schemeClr val="bg1"/>
              </a:solidFill>
              <a:latin typeface="Arial" panose="020B0604020202020204" pitchFamily="34" charset="0"/>
              <a:ea typeface="黑体" panose="02010609060101010101" pitchFamily="49" charset="-122"/>
            </a:endParaRPr>
          </a:p>
        </p:txBody>
      </p:sp>
      <p:sp>
        <p:nvSpPr>
          <p:cNvPr id="15" name="Rectangle 14"/>
          <p:cNvSpPr>
            <a:spLocks noChangeArrowheads="1"/>
          </p:cNvSpPr>
          <p:nvPr/>
        </p:nvSpPr>
        <p:spPr bwMode="auto">
          <a:xfrm>
            <a:off x="1208462" y="5821765"/>
            <a:ext cx="3048000" cy="584775"/>
          </a:xfrm>
          <a:prstGeom prst="rect">
            <a:avLst/>
          </a:prstGeom>
          <a:solidFill>
            <a:srgbClr val="000000">
              <a:alpha val="50196"/>
            </a:srgbClr>
          </a:solidFill>
          <a:ln w="9525">
            <a:noFill/>
            <a:miter lim="800000"/>
            <a:headEnd/>
            <a:tailEnd/>
          </a:ln>
        </p:spPr>
        <p:txBody>
          <a:bodyPr wrap="square">
            <a:spAutoFit/>
          </a:bodyPr>
          <a:lstStyle/>
          <a:p>
            <a:r>
              <a:rPr lang="zh-CN" altLang="en-US" sz="1600" dirty="0">
                <a:solidFill>
                  <a:schemeClr val="bg1"/>
                </a:solidFill>
                <a:latin typeface="Arial" panose="020B0604020202020204" pitchFamily="34" charset="0"/>
                <a:ea typeface="黑体" panose="02010609060101010101" pitchFamily="49" charset="-122"/>
              </a:rPr>
              <a:t>可以选择多个层级的引用，这样会展开每个层级的引用关系</a:t>
            </a:r>
            <a:endParaRPr lang="en-US" altLang="en-US" sz="1600" dirty="0">
              <a:solidFill>
                <a:schemeClr val="bg1"/>
              </a:solidFill>
              <a:latin typeface="Arial" panose="020B0604020202020204" pitchFamily="34" charset="0"/>
              <a:ea typeface="黑体" panose="02010609060101010101" pitchFamily="49" charset="-122"/>
            </a:endParaRPr>
          </a:p>
        </p:txBody>
      </p:sp>
      <p:sp>
        <p:nvSpPr>
          <p:cNvPr id="17" name="Rectangle 16"/>
          <p:cNvSpPr>
            <a:spLocks noChangeArrowheads="1"/>
          </p:cNvSpPr>
          <p:nvPr/>
        </p:nvSpPr>
        <p:spPr bwMode="auto">
          <a:xfrm>
            <a:off x="6238874" y="5406266"/>
            <a:ext cx="1295400" cy="830997"/>
          </a:xfrm>
          <a:prstGeom prst="rect">
            <a:avLst/>
          </a:prstGeom>
          <a:solidFill>
            <a:srgbClr val="000000">
              <a:alpha val="50196"/>
            </a:srgbClr>
          </a:solidFill>
          <a:ln w="9525">
            <a:noFill/>
            <a:miter lim="800000"/>
            <a:headEnd/>
            <a:tailEnd/>
          </a:ln>
        </p:spPr>
        <p:txBody>
          <a:bodyPr>
            <a:spAutoFit/>
          </a:bodyPr>
          <a:lstStyle/>
          <a:p>
            <a:pPr algn="ctr"/>
            <a:r>
              <a:rPr lang="zh-CN" altLang="en-US" sz="1600" dirty="0">
                <a:solidFill>
                  <a:schemeClr val="bg1"/>
                </a:solidFill>
                <a:latin typeface="Arial" panose="020B0604020202020204" pitchFamily="34" charset="0"/>
                <a:ea typeface="黑体" panose="02010609060101010101" pitchFamily="49" charset="-122"/>
              </a:rPr>
              <a:t>点击</a:t>
            </a:r>
            <a:r>
              <a:rPr lang="en-US" altLang="zh-CN" sz="1600" dirty="0">
                <a:solidFill>
                  <a:schemeClr val="bg1"/>
                </a:solidFill>
                <a:latin typeface="Arial" panose="020B0604020202020204" pitchFamily="34" charset="0"/>
                <a:ea typeface="黑体" panose="02010609060101010101" pitchFamily="49" charset="-122"/>
              </a:rPr>
              <a:t>Create</a:t>
            </a:r>
            <a:r>
              <a:rPr lang="zh-CN" altLang="en-US" sz="1600" dirty="0">
                <a:solidFill>
                  <a:schemeClr val="bg1"/>
                </a:solidFill>
                <a:latin typeface="Arial" panose="020B0604020202020204" pitchFamily="34" charset="0"/>
                <a:ea typeface="黑体" panose="02010609060101010101" pitchFamily="49" charset="-122"/>
              </a:rPr>
              <a:t>以后会生成引证关系图</a:t>
            </a:r>
            <a:endParaRPr lang="en-US" altLang="en-US" sz="1600" dirty="0">
              <a:solidFill>
                <a:schemeClr val="bg1"/>
              </a:solidFill>
              <a:latin typeface="Arial" panose="020B0604020202020204" pitchFamily="34" charset="0"/>
              <a:ea typeface="黑体" panose="02010609060101010101" pitchFamily="49" charset="-122"/>
            </a:endParaRPr>
          </a:p>
        </p:txBody>
      </p:sp>
      <p:sp>
        <p:nvSpPr>
          <p:cNvPr id="31" name="Rectangle 30"/>
          <p:cNvSpPr/>
          <p:nvPr/>
        </p:nvSpPr>
        <p:spPr>
          <a:xfrm>
            <a:off x="543486" y="4573180"/>
            <a:ext cx="1005122" cy="118972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2" name="Rectangle 31"/>
          <p:cNvSpPr/>
          <p:nvPr/>
        </p:nvSpPr>
        <p:spPr>
          <a:xfrm>
            <a:off x="1208462" y="3362909"/>
            <a:ext cx="1005122" cy="15078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4" name="Rectangle 33"/>
          <p:cNvSpPr/>
          <p:nvPr/>
        </p:nvSpPr>
        <p:spPr>
          <a:xfrm>
            <a:off x="6033283" y="3341271"/>
            <a:ext cx="1005122" cy="15078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35" name="Rectangle 34"/>
          <p:cNvSpPr/>
          <p:nvPr/>
        </p:nvSpPr>
        <p:spPr>
          <a:xfrm>
            <a:off x="3600140" y="3329462"/>
            <a:ext cx="1005122" cy="15078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40" name="Rectangle 39"/>
          <p:cNvSpPr/>
          <p:nvPr/>
        </p:nvSpPr>
        <p:spPr>
          <a:xfrm>
            <a:off x="6683802" y="4982934"/>
            <a:ext cx="642380" cy="325648"/>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a typeface="黑体" panose="02010609060101010101" pitchFamily="49" charset="-122"/>
            </a:endParaRPr>
          </a:p>
        </p:txBody>
      </p:sp>
      <p:sp>
        <p:nvSpPr>
          <p:cNvPr id="18"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引证关系图</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973034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Arial" panose="020B0604020202020204" pitchFamily="34" charset="0"/>
                <a:ea typeface="黑体" panose="02010609060101010101" pitchFamily="49" charset="-122"/>
                <a:sym typeface="Arial"/>
              </a:rPr>
              <a:t>专利地图</a:t>
            </a:r>
            <a:endParaRPr lang="en-US" altLang="zh-TW" b="1" dirty="0">
              <a:solidFill>
                <a:srgbClr val="1AC604"/>
              </a:solidFill>
              <a:latin typeface="Arial" panose="020B0604020202020204" pitchFamily="34" charset="0"/>
              <a:ea typeface="黑体" panose="02010609060101010101" pitchFamily="49" charset="-122"/>
              <a:sym typeface="Arial"/>
            </a:endParaRPr>
          </a:p>
          <a:p>
            <a:pPr marL="231775" indent="-231775" algn="ctr" eaLnBrk="0" hangingPunct="0">
              <a:spcBef>
                <a:spcPts val="600"/>
              </a:spcBef>
              <a:buClr>
                <a:srgbClr val="FF8000"/>
              </a:buClr>
            </a:pPr>
            <a:r>
              <a:rPr lang="en-US" altLang="zh-TW" b="1" dirty="0" err="1">
                <a:solidFill>
                  <a:srgbClr val="1AC604"/>
                </a:solidFill>
                <a:latin typeface="Arial" panose="020B0604020202020204" pitchFamily="34" charset="0"/>
                <a:ea typeface="黑体" panose="02010609060101010101" pitchFamily="49" charset="-122"/>
                <a:sym typeface="Arial"/>
              </a:rPr>
              <a:t>ThemeScape</a:t>
            </a:r>
            <a:endParaRPr lang="zh-TW" altLang="en-US" b="1" dirty="0">
              <a:solidFill>
                <a:srgbClr val="1AC604"/>
              </a:solidFill>
              <a:latin typeface="Arial" panose="020B0604020202020204" pitchFamily="34" charset="0"/>
              <a:ea typeface="黑体" panose="02010609060101010101" pitchFamily="49" charset="-122"/>
              <a:sym typeface="Arial"/>
            </a:endParaRPr>
          </a:p>
        </p:txBody>
      </p:sp>
    </p:spTree>
    <p:extLst>
      <p:ext uri="{BB962C8B-B14F-4D97-AF65-F5344CB8AC3E}">
        <p14:creationId xmlns:p14="http://schemas.microsoft.com/office/powerpoint/2010/main" val="4240117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690" y="2093914"/>
            <a:ext cx="3717684" cy="338554"/>
          </a:xfrm>
          <a:prstGeom prst="rect">
            <a:avLst/>
          </a:prstGeom>
          <a:noFill/>
        </p:spPr>
        <p:txBody>
          <a:bodyPr wrap="none">
            <a:spAutoFit/>
          </a:bodyPr>
          <a:lstStyle/>
          <a:p>
            <a:pPr marL="857250" indent="-857250">
              <a:buFont typeface="+mj-lt"/>
              <a:buAutoNum type="arabicPeriod"/>
              <a:defRPr/>
            </a:pPr>
            <a:r>
              <a:rPr lang="zh-CN" altLang="en-US" sz="1600" b="1" dirty="0">
                <a:solidFill>
                  <a:schemeClr val="tx1">
                    <a:lumMod val="75000"/>
                    <a:lumOff val="25000"/>
                  </a:schemeClr>
                </a:solidFill>
                <a:latin typeface="Arial" panose="020B0604020202020204" pitchFamily="34" charset="0"/>
                <a:ea typeface="黑体" panose="02010609060101010101" pitchFamily="49" charset="-122"/>
              </a:rPr>
              <a:t>选择用于制作地图的专利记录</a:t>
            </a:r>
            <a:endParaRPr lang="en-US" sz="1600" b="1" dirty="0">
              <a:solidFill>
                <a:schemeClr val="tx1">
                  <a:lumMod val="75000"/>
                  <a:lumOff val="25000"/>
                </a:schemeClr>
              </a:solidFill>
              <a:latin typeface="Arial" panose="020B0604020202020204" pitchFamily="34" charset="0"/>
              <a:ea typeface="黑体" panose="02010609060101010101" pitchFamily="49" charset="-122"/>
            </a:endParaRPr>
          </a:p>
        </p:txBody>
      </p:sp>
      <p:sp>
        <p:nvSpPr>
          <p:cNvPr id="4" name="TextBox 3"/>
          <p:cNvSpPr txBox="1"/>
          <p:nvPr/>
        </p:nvSpPr>
        <p:spPr>
          <a:xfrm>
            <a:off x="2960689" y="2816226"/>
            <a:ext cx="2076209" cy="338554"/>
          </a:xfrm>
          <a:prstGeom prst="rect">
            <a:avLst/>
          </a:prstGeom>
          <a:noFill/>
        </p:spPr>
        <p:txBody>
          <a:bodyPr wrap="none">
            <a:spAutoFit/>
          </a:bodyPr>
          <a:lstStyle/>
          <a:p>
            <a:pPr marL="857250" indent="-857250">
              <a:buFont typeface="+mj-lt"/>
              <a:buAutoNum type="arabicPeriod" startAt="2"/>
              <a:defRPr/>
            </a:pPr>
            <a:r>
              <a:rPr lang="zh-CN" altLang="en-US" sz="1600" b="1" dirty="0">
                <a:solidFill>
                  <a:schemeClr val="tx1">
                    <a:lumMod val="75000"/>
                    <a:lumOff val="25000"/>
                  </a:schemeClr>
                </a:solidFill>
                <a:latin typeface="Arial" panose="020B0604020202020204" pitchFamily="34" charset="0"/>
                <a:ea typeface="黑体" panose="02010609060101010101" pitchFamily="49" charset="-122"/>
              </a:rPr>
              <a:t>为地图命名</a:t>
            </a:r>
            <a:endParaRPr lang="en-US" sz="1600" b="1" dirty="0">
              <a:solidFill>
                <a:schemeClr val="tx1">
                  <a:lumMod val="75000"/>
                  <a:lumOff val="25000"/>
                </a:schemeClr>
              </a:solidFill>
              <a:latin typeface="Arial" panose="020B0604020202020204" pitchFamily="34" charset="0"/>
              <a:ea typeface="黑体" panose="02010609060101010101" pitchFamily="49" charset="-122"/>
            </a:endParaRPr>
          </a:p>
        </p:txBody>
      </p:sp>
      <p:sp>
        <p:nvSpPr>
          <p:cNvPr id="5" name="TextBox 4"/>
          <p:cNvSpPr txBox="1"/>
          <p:nvPr/>
        </p:nvSpPr>
        <p:spPr>
          <a:xfrm>
            <a:off x="2960690" y="3543301"/>
            <a:ext cx="2896947" cy="338554"/>
          </a:xfrm>
          <a:prstGeom prst="rect">
            <a:avLst/>
          </a:prstGeom>
          <a:noFill/>
        </p:spPr>
        <p:txBody>
          <a:bodyPr wrap="none">
            <a:spAutoFit/>
          </a:bodyPr>
          <a:lstStyle/>
          <a:p>
            <a:pPr marL="857250" indent="-857250">
              <a:buFont typeface="+mj-lt"/>
              <a:buAutoNum type="arabicPeriod" startAt="3"/>
              <a:defRPr/>
            </a:pPr>
            <a:r>
              <a:rPr lang="zh-CN" altLang="en-US" sz="1600" b="1" dirty="0">
                <a:solidFill>
                  <a:schemeClr val="tx1">
                    <a:lumMod val="75000"/>
                    <a:lumOff val="25000"/>
                  </a:schemeClr>
                </a:solidFill>
                <a:latin typeface="Arial" panose="020B0604020202020204" pitchFamily="34" charset="0"/>
                <a:ea typeface="黑体" panose="02010609060101010101" pitchFamily="49" charset="-122"/>
              </a:rPr>
              <a:t>确定用于分析的字段</a:t>
            </a:r>
            <a:endParaRPr lang="en-US" sz="1600" b="1" dirty="0">
              <a:solidFill>
                <a:schemeClr val="tx1">
                  <a:lumMod val="75000"/>
                  <a:lumOff val="25000"/>
                </a:schemeClr>
              </a:solidFill>
              <a:latin typeface="Arial" panose="020B0604020202020204" pitchFamily="34" charset="0"/>
              <a:ea typeface="黑体" panose="02010609060101010101" pitchFamily="49" charset="-122"/>
            </a:endParaRPr>
          </a:p>
        </p:txBody>
      </p:sp>
      <p:sp>
        <p:nvSpPr>
          <p:cNvPr id="6" name="TextBox 5"/>
          <p:cNvSpPr txBox="1"/>
          <p:nvPr/>
        </p:nvSpPr>
        <p:spPr>
          <a:xfrm>
            <a:off x="2960689" y="4276726"/>
            <a:ext cx="2076209" cy="338554"/>
          </a:xfrm>
          <a:prstGeom prst="rect">
            <a:avLst/>
          </a:prstGeom>
          <a:noFill/>
        </p:spPr>
        <p:txBody>
          <a:bodyPr wrap="none">
            <a:spAutoFit/>
          </a:bodyPr>
          <a:lstStyle/>
          <a:p>
            <a:pPr marL="857250" indent="-857250">
              <a:buFont typeface="+mj-lt"/>
              <a:buAutoNum type="arabicPeriod" startAt="4"/>
              <a:defRPr/>
            </a:pPr>
            <a:r>
              <a:rPr lang="zh-CN" altLang="en-US" sz="1600" b="1" dirty="0">
                <a:solidFill>
                  <a:schemeClr val="tx1">
                    <a:lumMod val="75000"/>
                    <a:lumOff val="25000"/>
                  </a:schemeClr>
                </a:solidFill>
                <a:latin typeface="Arial" panose="020B0604020202020204" pitchFamily="34" charset="0"/>
                <a:ea typeface="黑体" panose="02010609060101010101" pitchFamily="49" charset="-122"/>
              </a:rPr>
              <a:t>确定停止词</a:t>
            </a:r>
            <a:endParaRPr lang="en-US" sz="1600" b="1" dirty="0">
              <a:solidFill>
                <a:schemeClr val="tx1">
                  <a:lumMod val="75000"/>
                  <a:lumOff val="25000"/>
                </a:schemeClr>
              </a:solidFill>
              <a:latin typeface="Arial" panose="020B0604020202020204" pitchFamily="34" charset="0"/>
              <a:ea typeface="黑体" panose="02010609060101010101" pitchFamily="49" charset="-122"/>
            </a:endParaRPr>
          </a:p>
        </p:txBody>
      </p:sp>
      <p:sp>
        <p:nvSpPr>
          <p:cNvPr id="8" name="TextBox 7"/>
          <p:cNvSpPr txBox="1"/>
          <p:nvPr/>
        </p:nvSpPr>
        <p:spPr>
          <a:xfrm>
            <a:off x="2960689" y="1332987"/>
            <a:ext cx="4148893" cy="369332"/>
          </a:xfrm>
          <a:prstGeom prst="rect">
            <a:avLst/>
          </a:prstGeom>
          <a:noFill/>
        </p:spPr>
        <p:txBody>
          <a:bodyPr wrap="none">
            <a:spAutoFit/>
          </a:bodyPr>
          <a:lstStyle/>
          <a:p>
            <a:pPr>
              <a:defRPr/>
            </a:pPr>
            <a:r>
              <a:rPr lang="en-US" altLang="zh-TW" b="1" dirty="0" err="1">
                <a:solidFill>
                  <a:schemeClr val="tx1">
                    <a:lumMod val="75000"/>
                    <a:lumOff val="25000"/>
                  </a:schemeClr>
                </a:solidFill>
                <a:latin typeface="Arial" panose="020B0604020202020204" pitchFamily="34" charset="0"/>
                <a:ea typeface="黑体" panose="02010609060101010101" pitchFamily="49" charset="-122"/>
              </a:rPr>
              <a:t>ThemeScape</a:t>
            </a:r>
            <a:r>
              <a:rPr lang="zh-CN" altLang="en-US" b="1" dirty="0">
                <a:solidFill>
                  <a:schemeClr val="tx1">
                    <a:lumMod val="75000"/>
                    <a:lumOff val="25000"/>
                  </a:schemeClr>
                </a:solidFill>
                <a:latin typeface="Arial" panose="020B0604020202020204" pitchFamily="34" charset="0"/>
                <a:ea typeface="黑体" panose="02010609060101010101" pitchFamily="49" charset="-122"/>
              </a:rPr>
              <a:t>专利地图制作的主要步骤</a:t>
            </a:r>
            <a:endParaRPr lang="en-US" b="1" dirty="0">
              <a:solidFill>
                <a:schemeClr val="tx1">
                  <a:lumMod val="75000"/>
                  <a:lumOff val="25000"/>
                </a:schemeClr>
              </a:solidFill>
              <a:latin typeface="Arial" panose="020B0604020202020204" pitchFamily="34" charset="0"/>
              <a:ea typeface="黑体" panose="02010609060101010101" pitchFamily="49" charset="-122"/>
            </a:endParaRPr>
          </a:p>
        </p:txBody>
      </p:sp>
      <p:sp>
        <p:nvSpPr>
          <p:cNvPr id="10"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专利地图</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35635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128714"/>
            <a:ext cx="6850063"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186488" y="5126447"/>
            <a:ext cx="457200" cy="276997"/>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34289" tIns="34289" rIns="34289" bIns="34289" spcCol="38100" anchor="ctr">
            <a:spAutoFit/>
          </a:bodyPr>
          <a:lstStyle/>
          <a:p>
            <a:pPr defTabSz="342900">
              <a:defRPr/>
            </a:pPr>
            <a:endParaRPr lang="zh-TW" altLang="en-US" sz="1350">
              <a:solidFill>
                <a:srgbClr val="000000"/>
              </a:solidFill>
              <a:latin typeface="Arial"/>
              <a:ea typeface="Arial"/>
              <a:cs typeface="Arial"/>
              <a:sym typeface="Arial"/>
            </a:endParaRPr>
          </a:p>
        </p:txBody>
      </p:sp>
      <p:sp>
        <p:nvSpPr>
          <p:cNvPr id="11"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专利地图</a:t>
            </a:r>
            <a:endParaRPr lang="en-US" sz="3200" dirty="0">
              <a:latin typeface="Arial" panose="020B0604020202020204" pitchFamily="34" charset="0"/>
              <a:ea typeface="黑体" panose="02010609060101010101" pitchFamily="49" charset="-122"/>
            </a:endParaRPr>
          </a:p>
        </p:txBody>
      </p:sp>
      <p:sp>
        <p:nvSpPr>
          <p:cNvPr id="12" name="TextBox 11"/>
          <p:cNvSpPr txBox="1"/>
          <p:nvPr/>
        </p:nvSpPr>
        <p:spPr>
          <a:xfrm>
            <a:off x="201047" y="3221832"/>
            <a:ext cx="2335119" cy="360850"/>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勾选用于制作地图的记录</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
        <p:nvSpPr>
          <p:cNvPr id="13" name="TextBox 12"/>
          <p:cNvSpPr txBox="1"/>
          <p:nvPr/>
        </p:nvSpPr>
        <p:spPr>
          <a:xfrm>
            <a:off x="5247528" y="5427626"/>
            <a:ext cx="2335119"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点击</a:t>
            </a:r>
            <a:r>
              <a:rPr lang="en-US" altLang="zh-CN"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Analyze</a:t>
            </a: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，并在弹出的菜单中点击</a:t>
            </a:r>
            <a:r>
              <a:rPr lang="en-US" altLang="zh-CN" sz="1400" dirty="0" err="1">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ThemeScape</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cxnSp>
        <p:nvCxnSpPr>
          <p:cNvPr id="14" name="Straight Arrow Connector 13"/>
          <p:cNvCxnSpPr>
            <a:stCxn id="9" idx="0"/>
          </p:cNvCxnSpPr>
          <p:nvPr/>
        </p:nvCxnSpPr>
        <p:spPr>
          <a:xfrm flipH="1" flipV="1">
            <a:off x="6186488" y="4770438"/>
            <a:ext cx="228600" cy="356009"/>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tretch>
            <a:fillRect/>
          </a:stretch>
        </p:blipFill>
        <p:spPr>
          <a:xfrm>
            <a:off x="4925683" y="3292705"/>
            <a:ext cx="2240891" cy="1453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83600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专利地图</a:t>
            </a:r>
            <a:endParaRPr lang="en-US" sz="3200" dirty="0">
              <a:latin typeface="Arial" panose="020B0604020202020204" pitchFamily="34" charset="0"/>
              <a:ea typeface="黑体" panose="02010609060101010101" pitchFamily="49" charset="-122"/>
            </a:endParaRPr>
          </a:p>
        </p:txBody>
      </p:sp>
      <p:pic>
        <p:nvPicPr>
          <p:cNvPr id="2" name="Picture 1"/>
          <p:cNvPicPr>
            <a:picLocks noChangeAspect="1"/>
          </p:cNvPicPr>
          <p:nvPr/>
        </p:nvPicPr>
        <p:blipFill rotWithShape="1">
          <a:blip r:embed="rId2"/>
          <a:srcRect t="4878"/>
          <a:stretch/>
        </p:blipFill>
        <p:spPr>
          <a:xfrm>
            <a:off x="1426060" y="1112808"/>
            <a:ext cx="5578587" cy="4979637"/>
          </a:xfrm>
          <a:prstGeom prst="rect">
            <a:avLst/>
          </a:prstGeom>
        </p:spPr>
      </p:pic>
      <p:sp>
        <p:nvSpPr>
          <p:cNvPr id="10" name="Rectangle 9"/>
          <p:cNvSpPr/>
          <p:nvPr/>
        </p:nvSpPr>
        <p:spPr>
          <a:xfrm>
            <a:off x="1510970" y="1857036"/>
            <a:ext cx="2845369" cy="342700"/>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wrap="square" lIns="34289" tIns="34289" rIns="34289" bIns="34289" spcCol="38100" anchor="ctr">
            <a:spAutoFit/>
          </a:bodyPr>
          <a:lstStyle/>
          <a:p>
            <a:pPr defTabSz="342900">
              <a:defRPr/>
            </a:pPr>
            <a:endParaRPr lang="zh-TW" altLang="en-US" sz="1350">
              <a:solidFill>
                <a:srgbClr val="000000"/>
              </a:solidFill>
              <a:latin typeface="Arial"/>
              <a:ea typeface="Arial"/>
              <a:cs typeface="Arial"/>
              <a:sym typeface="Arial"/>
            </a:endParaRPr>
          </a:p>
        </p:txBody>
      </p:sp>
      <p:sp>
        <p:nvSpPr>
          <p:cNvPr id="16" name="TextBox 15"/>
          <p:cNvSpPr txBox="1"/>
          <p:nvPr/>
        </p:nvSpPr>
        <p:spPr>
          <a:xfrm>
            <a:off x="4512933" y="2199736"/>
            <a:ext cx="2491714" cy="576293"/>
          </a:xfrm>
          <a:prstGeom prst="rect">
            <a:avLst/>
          </a:prstGeom>
          <a:solidFill>
            <a:srgbClr val="000000">
              <a:alpha val="40000"/>
            </a:srgbClr>
          </a:solidFill>
          <a:ln w="19050">
            <a:noFill/>
            <a:miter lim="800000"/>
            <a:headEnd/>
            <a:tailEnd/>
          </a:ln>
          <a:effectLst>
            <a:outerShdw blurRad="50800" dist="38100" dir="5400000" algn="t" rotWithShape="0">
              <a:prstClr val="black">
                <a:alpha val="40000"/>
              </a:prstClr>
            </a:outerShdw>
          </a:effectLst>
        </p:spPr>
        <p:txBody>
          <a:bodyPr vert="horz" wrap="square" lIns="72000" tIns="72000" rIns="72000" bIns="72000" numCol="1" rtlCol="0" anchor="ctr" anchorCtr="0" compatLnSpc="1">
            <a:prstTxWarp prst="textNoShape">
              <a:avLst/>
            </a:prstTxWarp>
            <a:spAutoFit/>
          </a:bodyPr>
          <a:lstStyle/>
          <a:p>
            <a:pPr marL="91440" eaLnBrk="0" hangingPunct="0">
              <a:spcBef>
                <a:spcPts val="600"/>
              </a:spcBef>
              <a:buClr>
                <a:schemeClr val="tx2"/>
              </a:buClr>
            </a:pPr>
            <a:r>
              <a:rPr lang="zh-CN" alt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rPr>
              <a:t>选择使用所有的记录制作地图还是选中的记录制作地图</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2510912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4410129-61AB-4998-8B18-DF59694B0EFE}"/>
              </a:ext>
            </a:extLst>
          </p:cNvPr>
          <p:cNvPicPr>
            <a:picLocks noChangeAspect="1"/>
          </p:cNvPicPr>
          <p:nvPr/>
        </p:nvPicPr>
        <p:blipFill>
          <a:blip r:embed="rId2"/>
          <a:stretch>
            <a:fillRect/>
          </a:stretch>
        </p:blipFill>
        <p:spPr>
          <a:xfrm>
            <a:off x="399514" y="552370"/>
            <a:ext cx="8291147" cy="2698213"/>
          </a:xfrm>
          <a:prstGeom prst="rect">
            <a:avLst/>
          </a:prstGeom>
        </p:spPr>
      </p:pic>
      <p:sp>
        <p:nvSpPr>
          <p:cNvPr id="4" name="Rectangle 3"/>
          <p:cNvSpPr/>
          <p:nvPr/>
        </p:nvSpPr>
        <p:spPr>
          <a:xfrm>
            <a:off x="3004995" y="1260886"/>
            <a:ext cx="549007" cy="34962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a:srcRect l="30521" t="24629" r="45521" b="51667"/>
          <a:stretch>
            <a:fillRect/>
          </a:stretch>
        </p:blipFill>
        <p:spPr bwMode="auto">
          <a:xfrm>
            <a:off x="2354338" y="3250583"/>
            <a:ext cx="43815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Group 5"/>
          <p:cNvGrpSpPr/>
          <p:nvPr/>
        </p:nvGrpSpPr>
        <p:grpSpPr>
          <a:xfrm>
            <a:off x="2857853" y="1761175"/>
            <a:ext cx="3877985" cy="3214547"/>
            <a:chOff x="8245047" y="-1716980"/>
            <a:chExt cx="3877985" cy="3214547"/>
          </a:xfrm>
        </p:grpSpPr>
        <p:sp>
          <p:nvSpPr>
            <p:cNvPr id="7" name="Rounded Rectangle 6"/>
            <p:cNvSpPr/>
            <p:nvPr/>
          </p:nvSpPr>
          <p:spPr>
            <a:xfrm>
              <a:off x="8477250" y="1162049"/>
              <a:ext cx="3291692" cy="335518"/>
            </a:xfrm>
            <a:prstGeom prst="round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245047" y="-1716980"/>
              <a:ext cx="3877985" cy="369332"/>
            </a:xfrm>
            <a:prstGeom prst="rect">
              <a:avLst/>
            </a:prstGeom>
            <a:solidFill>
              <a:srgbClr val="FFFFFF">
                <a:alpha val="69804"/>
              </a:srgbClr>
            </a:solid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zh-CN" altLang="en-US" b="1" dirty="0">
                  <a:solidFill>
                    <a:srgbClr val="6817FF"/>
                  </a:solidFill>
                  <a:latin typeface="黑体" panose="02010609060101010101" pitchFamily="49" charset="-122"/>
                  <a:ea typeface="黑体" panose="02010609060101010101" pitchFamily="49" charset="-122"/>
                  <a:cs typeface="Arial" pitchFamily="34" charset="0"/>
                </a:rPr>
                <a:t>点击下拉按钮可以切换到公开号检索</a:t>
              </a:r>
              <a:endParaRPr lang="en-US" b="1" dirty="0">
                <a:solidFill>
                  <a:srgbClr val="6817FF"/>
                </a:solidFill>
                <a:latin typeface="黑体" panose="02010609060101010101" pitchFamily="49" charset="-122"/>
                <a:ea typeface="黑体" panose="02010609060101010101" pitchFamily="49" charset="-122"/>
                <a:cs typeface="Arial" pitchFamily="34" charset="0"/>
              </a:endParaRPr>
            </a:p>
          </p:txBody>
        </p:sp>
      </p:grpSp>
    </p:spTree>
    <p:extLst>
      <p:ext uri="{BB962C8B-B14F-4D97-AF65-F5344CB8AC3E}">
        <p14:creationId xmlns:p14="http://schemas.microsoft.com/office/powerpoint/2010/main" val="50288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4" y="1153277"/>
            <a:ext cx="6910387"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专利地图</a:t>
            </a:r>
            <a:endParaRPr lang="en-US" sz="3200" dirty="0">
              <a:latin typeface="Arial" panose="020B0604020202020204" pitchFamily="34" charset="0"/>
              <a:ea typeface="黑体" panose="02010609060101010101" pitchFamily="49" charset="-122"/>
            </a:endParaRPr>
          </a:p>
        </p:txBody>
      </p:sp>
      <p:sp>
        <p:nvSpPr>
          <p:cNvPr id="9" name="Rectangle 8"/>
          <p:cNvSpPr/>
          <p:nvPr/>
        </p:nvSpPr>
        <p:spPr>
          <a:xfrm>
            <a:off x="431320" y="4413488"/>
            <a:ext cx="7634378" cy="1077218"/>
          </a:xfrm>
          <a:prstGeom prst="rect">
            <a:avLst/>
          </a:prstGeom>
        </p:spPr>
        <p:txBody>
          <a:bodyPr wrap="square">
            <a:spAutoFit/>
          </a:bodyPr>
          <a:lstStyle/>
          <a:p>
            <a:r>
              <a:rPr lang="zh-CN" altLang="en-US" sz="1600" dirty="0">
                <a:solidFill>
                  <a:srgbClr val="6817FF"/>
                </a:solidFill>
                <a:latin typeface="Arial" panose="020B0604020202020204" pitchFamily="34" charset="0"/>
                <a:ea typeface="黑体" panose="02010609060101010101" pitchFamily="49" charset="-122"/>
              </a:rPr>
              <a:t>选择字段时，针对不同的目的可以选择不同的字段用于分析</a:t>
            </a:r>
            <a:endParaRPr lang="en-US" altLang="zh-CN" sz="1600" dirty="0">
              <a:solidFill>
                <a:srgbClr val="6817FF"/>
              </a:solidFill>
              <a:latin typeface="Arial" panose="020B0604020202020204" pitchFamily="34" charset="0"/>
              <a:ea typeface="黑体" panose="02010609060101010101" pitchFamily="49" charset="-122"/>
            </a:endParaRPr>
          </a:p>
          <a:p>
            <a:r>
              <a:rPr lang="zh-CN" altLang="en-US" sz="1600" dirty="0">
                <a:solidFill>
                  <a:srgbClr val="6817FF"/>
                </a:solidFill>
                <a:latin typeface="Arial" panose="020B0604020202020204" pitchFamily="34" charset="0"/>
                <a:ea typeface="黑体" panose="02010609060101010101" pitchFamily="49" charset="-122"/>
              </a:rPr>
              <a:t>例如，想制作用途的专利地图，可以选择</a:t>
            </a:r>
            <a:r>
              <a:rPr lang="en-US" altLang="zh-CN" sz="1600" dirty="0">
                <a:solidFill>
                  <a:srgbClr val="6817FF"/>
                </a:solidFill>
                <a:latin typeface="Arial" panose="020B0604020202020204" pitchFamily="34" charset="0"/>
                <a:ea typeface="黑体" panose="02010609060101010101" pitchFamily="49" charset="-122"/>
              </a:rPr>
              <a:t>DWPI Use</a:t>
            </a:r>
            <a:r>
              <a:rPr lang="zh-CN" altLang="en-US" sz="1600" dirty="0">
                <a:solidFill>
                  <a:srgbClr val="6817FF"/>
                </a:solidFill>
                <a:latin typeface="Arial" panose="020B0604020202020204" pitchFamily="34" charset="0"/>
                <a:ea typeface="黑体" panose="02010609060101010101" pitchFamily="49" charset="-122"/>
              </a:rPr>
              <a:t>字段进行分析</a:t>
            </a:r>
            <a:endParaRPr lang="en-US" altLang="zh-CN" sz="1600" dirty="0">
              <a:solidFill>
                <a:srgbClr val="6817FF"/>
              </a:solidFill>
              <a:latin typeface="Arial" panose="020B0604020202020204" pitchFamily="34" charset="0"/>
              <a:ea typeface="黑体" panose="02010609060101010101" pitchFamily="49" charset="-122"/>
            </a:endParaRPr>
          </a:p>
          <a:p>
            <a:r>
              <a:rPr lang="zh-CN" altLang="en-US" sz="1600" dirty="0">
                <a:solidFill>
                  <a:srgbClr val="6817FF"/>
                </a:solidFill>
                <a:latin typeface="Arial" panose="020B0604020202020204" pitchFamily="34" charset="0"/>
                <a:ea typeface="黑体" panose="02010609060101010101" pitchFamily="49" charset="-122"/>
              </a:rPr>
              <a:t>例如，想制作技术创新点的专利地图，可以选择</a:t>
            </a:r>
            <a:r>
              <a:rPr lang="en-US" altLang="zh-CN" sz="1600" dirty="0">
                <a:solidFill>
                  <a:srgbClr val="6817FF"/>
                </a:solidFill>
                <a:latin typeface="Arial" panose="020B0604020202020204" pitchFamily="34" charset="0"/>
                <a:ea typeface="黑体" panose="02010609060101010101" pitchFamily="49" charset="-122"/>
              </a:rPr>
              <a:t>DWPI Novelty</a:t>
            </a:r>
            <a:r>
              <a:rPr lang="zh-CN" altLang="en-US" sz="1600" dirty="0">
                <a:solidFill>
                  <a:srgbClr val="6817FF"/>
                </a:solidFill>
                <a:latin typeface="Arial" panose="020B0604020202020204" pitchFamily="34" charset="0"/>
                <a:ea typeface="黑体" panose="02010609060101010101" pitchFamily="49" charset="-122"/>
              </a:rPr>
              <a:t>字段进行分析</a:t>
            </a:r>
            <a:endParaRPr lang="en-US" altLang="zh-CN" sz="1600" dirty="0">
              <a:solidFill>
                <a:srgbClr val="6817FF"/>
              </a:solidFill>
              <a:latin typeface="Arial" panose="020B0604020202020204" pitchFamily="34" charset="0"/>
              <a:ea typeface="黑体" panose="02010609060101010101" pitchFamily="49" charset="-122"/>
            </a:endParaRPr>
          </a:p>
          <a:p>
            <a:r>
              <a:rPr lang="zh-CN" altLang="en-US" sz="1600" dirty="0">
                <a:solidFill>
                  <a:srgbClr val="6817FF"/>
                </a:solidFill>
                <a:latin typeface="Arial" panose="020B0604020202020204" pitchFamily="34" charset="0"/>
                <a:ea typeface="黑体" panose="02010609060101010101" pitchFamily="49" charset="-122"/>
              </a:rPr>
              <a:t>例如，想制作保护对象的专利地图，可以选择</a:t>
            </a:r>
            <a:r>
              <a:rPr lang="en-US" altLang="zh-CN" sz="1600" dirty="0">
                <a:solidFill>
                  <a:srgbClr val="6817FF"/>
                </a:solidFill>
                <a:latin typeface="Arial" panose="020B0604020202020204" pitchFamily="34" charset="0"/>
                <a:ea typeface="黑体" panose="02010609060101010101" pitchFamily="49" charset="-122"/>
              </a:rPr>
              <a:t>First Claim-DWPI</a:t>
            </a:r>
            <a:r>
              <a:rPr lang="zh-CN" altLang="en-US" sz="1600" dirty="0">
                <a:solidFill>
                  <a:srgbClr val="6817FF"/>
                </a:solidFill>
                <a:latin typeface="Arial" panose="020B0604020202020204" pitchFamily="34" charset="0"/>
                <a:ea typeface="黑体" panose="02010609060101010101" pitchFamily="49" charset="-122"/>
              </a:rPr>
              <a:t>字段进行分析</a:t>
            </a:r>
            <a:endParaRPr lang="en-US" altLang="zh-CN" sz="1600" dirty="0">
              <a:solidFill>
                <a:srgbClr val="6817FF"/>
              </a:solidFill>
              <a:latin typeface="Arial" panose="020B0604020202020204" pitchFamily="34" charset="0"/>
              <a:ea typeface="黑体" panose="02010609060101010101" pitchFamily="49" charset="-122"/>
            </a:endParaRPr>
          </a:p>
        </p:txBody>
      </p:sp>
      <p:sp>
        <p:nvSpPr>
          <p:cNvPr id="10" name="Rectangle 9"/>
          <p:cNvSpPr/>
          <p:nvPr/>
        </p:nvSpPr>
        <p:spPr>
          <a:xfrm>
            <a:off x="4150653" y="1153276"/>
            <a:ext cx="3440592" cy="2038497"/>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wrap="square" lIns="34289" tIns="34289" rIns="34289" bIns="34289" spcCol="38100" anchor="ctr">
            <a:spAutoFit/>
          </a:bodyPr>
          <a:lstStyle/>
          <a:p>
            <a:pPr defTabSz="342900">
              <a:defRPr/>
            </a:pPr>
            <a:endParaRPr lang="zh-TW" altLang="en-US" sz="1350">
              <a:solidFill>
                <a:srgbClr val="000000"/>
              </a:solidFill>
              <a:latin typeface="Arial"/>
              <a:ea typeface="Arial"/>
              <a:cs typeface="Arial"/>
              <a:sym typeface="Arial"/>
            </a:endParaRPr>
          </a:p>
        </p:txBody>
      </p:sp>
    </p:spTree>
    <p:extLst>
      <p:ext uri="{BB962C8B-B14F-4D97-AF65-F5344CB8AC3E}">
        <p14:creationId xmlns:p14="http://schemas.microsoft.com/office/powerpoint/2010/main" val="97700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4" y="1230913"/>
            <a:ext cx="6910387"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rotWithShape="1">
          <a:blip r:embed="rId3"/>
          <a:srcRect l="44526" t="74609" r="46956" b="14946"/>
          <a:stretch/>
        </p:blipFill>
        <p:spPr bwMode="auto">
          <a:xfrm>
            <a:off x="2163764" y="3059713"/>
            <a:ext cx="1874837" cy="1292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a:xfrm flipH="1" flipV="1">
            <a:off x="4082257" y="3578884"/>
            <a:ext cx="228600" cy="356009"/>
          </a:xfrm>
          <a:prstGeom prst="straightConnector1">
            <a:avLst/>
          </a:prstGeom>
          <a:ln w="28575">
            <a:solidFill>
              <a:srgbClr val="6817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247671" y="3965663"/>
            <a:ext cx="1997854" cy="460887"/>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wrap="square" lIns="34289" tIns="34289" rIns="34289" bIns="34289" spcCol="38100" anchor="ctr">
            <a:spAutoFit/>
          </a:bodyPr>
          <a:lstStyle/>
          <a:p>
            <a:pPr defTabSz="342900">
              <a:defRPr/>
            </a:pPr>
            <a:endParaRPr lang="zh-TW" altLang="en-US" sz="1350">
              <a:solidFill>
                <a:srgbClr val="000000"/>
              </a:solidFill>
              <a:latin typeface="Arial"/>
              <a:ea typeface="Arial"/>
              <a:cs typeface="Arial"/>
              <a:sym typeface="Arial"/>
            </a:endParaRPr>
          </a:p>
        </p:txBody>
      </p:sp>
      <p:sp>
        <p:nvSpPr>
          <p:cNvPr id="11" name="Rectangle 10"/>
          <p:cNvSpPr/>
          <p:nvPr/>
        </p:nvSpPr>
        <p:spPr>
          <a:xfrm>
            <a:off x="1108494" y="4749145"/>
            <a:ext cx="7634378" cy="1323439"/>
          </a:xfrm>
          <a:prstGeom prst="rect">
            <a:avLst/>
          </a:prstGeom>
        </p:spPr>
        <p:txBody>
          <a:bodyPr wrap="square">
            <a:spAutoFit/>
          </a:bodyPr>
          <a:lstStyle/>
          <a:p>
            <a:r>
              <a:rPr lang="zh-CN" altLang="en-US" sz="1600" dirty="0">
                <a:solidFill>
                  <a:srgbClr val="6817FF"/>
                </a:solidFill>
                <a:latin typeface="Arial" panose="020B0604020202020204" pitchFamily="34" charset="0"/>
                <a:ea typeface="黑体" panose="02010609060101010101" pitchFamily="49" charset="-122"/>
              </a:rPr>
              <a:t>对于每个字段可以采用不同的处理方式：</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sz="1600" dirty="0">
                <a:solidFill>
                  <a:srgbClr val="6817FF"/>
                </a:solidFill>
                <a:latin typeface="Arial" panose="020B0604020202020204" pitchFamily="34" charset="0"/>
                <a:ea typeface="黑体" panose="02010609060101010101" pitchFamily="49" charset="-122"/>
              </a:rPr>
              <a:t>None</a:t>
            </a:r>
            <a:r>
              <a:rPr lang="zh-CN" altLang="en-US" sz="1600" dirty="0">
                <a:solidFill>
                  <a:srgbClr val="6817FF"/>
                </a:solidFill>
                <a:latin typeface="Arial" panose="020B0604020202020204" pitchFamily="34" charset="0"/>
                <a:ea typeface="黑体" panose="02010609060101010101" pitchFamily="49" charset="-122"/>
              </a:rPr>
              <a:t>：所选字段不分析也</a:t>
            </a:r>
            <a:r>
              <a:rPr lang="zh-CN" altLang="en-US" sz="1600" dirty="0" smtClean="0">
                <a:solidFill>
                  <a:srgbClr val="6817FF"/>
                </a:solidFill>
                <a:latin typeface="Arial" panose="020B0604020202020204" pitchFamily="34" charset="0"/>
                <a:ea typeface="黑体" panose="02010609060101010101" pitchFamily="49" charset="-122"/>
              </a:rPr>
              <a:t>不悬浮显</a:t>
            </a:r>
            <a:r>
              <a:rPr lang="zh-CN" altLang="en-US" sz="1600" dirty="0">
                <a:solidFill>
                  <a:srgbClr val="6817FF"/>
                </a:solidFill>
                <a:latin typeface="Arial" panose="020B0604020202020204" pitchFamily="34" charset="0"/>
                <a:ea typeface="黑体" panose="02010609060101010101" pitchFamily="49" charset="-122"/>
              </a:rPr>
              <a:t>示在专利地图中；</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sz="1600" dirty="0">
                <a:solidFill>
                  <a:srgbClr val="6817FF"/>
                </a:solidFill>
                <a:latin typeface="Arial" panose="020B0604020202020204" pitchFamily="34" charset="0"/>
                <a:ea typeface="黑体" panose="02010609060101010101" pitchFamily="49" charset="-122"/>
              </a:rPr>
              <a:t>Analyze</a:t>
            </a:r>
            <a:r>
              <a:rPr lang="zh-CN" altLang="en-US" sz="1600" dirty="0">
                <a:solidFill>
                  <a:srgbClr val="6817FF"/>
                </a:solidFill>
                <a:latin typeface="Arial" panose="020B0604020202020204" pitchFamily="34" charset="0"/>
                <a:ea typeface="黑体" panose="02010609060101010101" pitchFamily="49" charset="-122"/>
              </a:rPr>
              <a:t>：所选字段会作为分析的依据但是并</a:t>
            </a:r>
            <a:r>
              <a:rPr lang="zh-CN" altLang="en-US" sz="1600" dirty="0" smtClean="0">
                <a:solidFill>
                  <a:srgbClr val="6817FF"/>
                </a:solidFill>
                <a:latin typeface="Arial" panose="020B0604020202020204" pitchFamily="34" charset="0"/>
                <a:ea typeface="黑体" panose="02010609060101010101" pitchFamily="49" charset="-122"/>
              </a:rPr>
              <a:t>不悬浮显</a:t>
            </a:r>
            <a:r>
              <a:rPr lang="zh-CN" altLang="en-US" sz="1600" dirty="0">
                <a:solidFill>
                  <a:srgbClr val="6817FF"/>
                </a:solidFill>
                <a:latin typeface="Arial" panose="020B0604020202020204" pitchFamily="34" charset="0"/>
                <a:ea typeface="黑体" panose="02010609060101010101" pitchFamily="49" charset="-122"/>
              </a:rPr>
              <a:t>示在专利地图中；</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sz="1600" dirty="0">
                <a:solidFill>
                  <a:srgbClr val="6817FF"/>
                </a:solidFill>
                <a:latin typeface="Arial" panose="020B0604020202020204" pitchFamily="34" charset="0"/>
                <a:ea typeface="黑体" panose="02010609060101010101" pitchFamily="49" charset="-122"/>
              </a:rPr>
              <a:t>Summarize</a:t>
            </a:r>
            <a:r>
              <a:rPr lang="zh-CN" altLang="en-US" sz="1600" dirty="0">
                <a:solidFill>
                  <a:srgbClr val="6817FF"/>
                </a:solidFill>
                <a:latin typeface="Arial" panose="020B0604020202020204" pitchFamily="34" charset="0"/>
                <a:ea typeface="黑体" panose="02010609060101010101" pitchFamily="49" charset="-122"/>
              </a:rPr>
              <a:t>：所选字段</a:t>
            </a:r>
            <a:r>
              <a:rPr lang="zh-CN" altLang="en-US" sz="1600" dirty="0" smtClean="0">
                <a:solidFill>
                  <a:srgbClr val="6817FF"/>
                </a:solidFill>
                <a:latin typeface="Arial" panose="020B0604020202020204" pitchFamily="34" charset="0"/>
                <a:ea typeface="黑体" panose="02010609060101010101" pitchFamily="49" charset="-122"/>
              </a:rPr>
              <a:t>仅悬浮显</a:t>
            </a:r>
            <a:r>
              <a:rPr lang="zh-CN" altLang="en-US" sz="1600" dirty="0">
                <a:solidFill>
                  <a:srgbClr val="6817FF"/>
                </a:solidFill>
                <a:latin typeface="Arial" panose="020B0604020202020204" pitchFamily="34" charset="0"/>
                <a:ea typeface="黑体" panose="02010609060101010101" pitchFamily="49" charset="-122"/>
              </a:rPr>
              <a:t>示在专利地图中但是并不会作为分析的依据；</a:t>
            </a:r>
            <a:endParaRPr lang="en-US" altLang="zh-CN" sz="1600" dirty="0">
              <a:solidFill>
                <a:srgbClr val="6817FF"/>
              </a:solidFill>
              <a:latin typeface="Arial" panose="020B0604020202020204" pitchFamily="34" charset="0"/>
              <a:ea typeface="黑体" panose="02010609060101010101" pitchFamily="49" charset="-122"/>
            </a:endParaRPr>
          </a:p>
          <a:p>
            <a:r>
              <a:rPr lang="en-US" altLang="zh-CN" sz="1600" dirty="0">
                <a:solidFill>
                  <a:srgbClr val="6817FF"/>
                </a:solidFill>
                <a:latin typeface="Arial" panose="020B0604020202020204" pitchFamily="34" charset="0"/>
                <a:ea typeface="黑体" panose="02010609060101010101" pitchFamily="49" charset="-122"/>
              </a:rPr>
              <a:t>Both</a:t>
            </a:r>
            <a:r>
              <a:rPr lang="zh-CN" altLang="en-US" sz="1600" dirty="0">
                <a:solidFill>
                  <a:srgbClr val="6817FF"/>
                </a:solidFill>
                <a:latin typeface="Arial" panose="020B0604020202020204" pitchFamily="34" charset="0"/>
                <a:ea typeface="黑体" panose="02010609060101010101" pitchFamily="49" charset="-122"/>
              </a:rPr>
              <a:t>：所选字段既作为分析的依据也</a:t>
            </a:r>
            <a:r>
              <a:rPr lang="zh-CN" altLang="en-US" sz="1600" dirty="0" smtClean="0">
                <a:solidFill>
                  <a:srgbClr val="6817FF"/>
                </a:solidFill>
                <a:latin typeface="Arial" panose="020B0604020202020204" pitchFamily="34" charset="0"/>
                <a:ea typeface="黑体" panose="02010609060101010101" pitchFamily="49" charset="-122"/>
              </a:rPr>
              <a:t>会悬浮显</a:t>
            </a:r>
            <a:r>
              <a:rPr lang="zh-CN" altLang="en-US" sz="1600" dirty="0">
                <a:solidFill>
                  <a:srgbClr val="6817FF"/>
                </a:solidFill>
                <a:latin typeface="Arial" panose="020B0604020202020204" pitchFamily="34" charset="0"/>
                <a:ea typeface="黑体" panose="02010609060101010101" pitchFamily="49" charset="-122"/>
              </a:rPr>
              <a:t>示在专利地图中。</a:t>
            </a:r>
            <a:endParaRPr lang="en-US" altLang="zh-CN" sz="1600" dirty="0">
              <a:solidFill>
                <a:srgbClr val="6817FF"/>
              </a:solidFill>
              <a:latin typeface="Arial" panose="020B0604020202020204" pitchFamily="34" charset="0"/>
              <a:ea typeface="黑体" panose="02010609060101010101" pitchFamily="49" charset="-122"/>
            </a:endParaRPr>
          </a:p>
        </p:txBody>
      </p:sp>
      <p:sp>
        <p:nvSpPr>
          <p:cNvPr id="13" name="Title 5"/>
          <p:cNvSpPr>
            <a:spLocks noGrp="1"/>
          </p:cNvSpPr>
          <p:nvPr>
            <p:ph type="title"/>
          </p:nvPr>
        </p:nvSpPr>
        <p:spPr>
          <a:xfrm>
            <a:off x="341999" y="509007"/>
            <a:ext cx="4583684" cy="399311"/>
          </a:xfrm>
        </p:spPr>
        <p:txBody>
          <a:bodyPr/>
          <a:lstStyle/>
          <a:p>
            <a:pPr lvl="0"/>
            <a:r>
              <a:rPr lang="zh-CN" altLang="en-US" sz="3200" dirty="0">
                <a:latin typeface="Arial" panose="020B0604020202020204" pitchFamily="34" charset="0"/>
                <a:ea typeface="黑体" panose="02010609060101010101" pitchFamily="49" charset="-122"/>
              </a:rPr>
              <a:t>专利地图</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52000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871538"/>
            <a:ext cx="91440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6214" y="2598738"/>
            <a:ext cx="2221929" cy="340519"/>
          </a:xfrm>
          <a:prstGeom prst="roundRect">
            <a:avLst/>
          </a:prstGeom>
          <a:solidFill>
            <a:srgbClr val="262626">
              <a:alpha val="78824"/>
            </a:srgbClr>
          </a:solidFill>
        </p:spPr>
        <p:txBody>
          <a:bodyPr wrap="square">
            <a:spAutoFit/>
          </a:bodyPr>
          <a:lstStyle/>
          <a:p>
            <a:pPr algn="ctr">
              <a:defRPr/>
            </a:pPr>
            <a:r>
              <a:rPr lang="zh-CN" altLang="en-US"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一个点表示一个专利记录</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8" name="Oval 7"/>
          <p:cNvSpPr/>
          <p:nvPr/>
        </p:nvSpPr>
        <p:spPr>
          <a:xfrm>
            <a:off x="1317625" y="4267200"/>
            <a:ext cx="1284288" cy="795338"/>
          </a:xfrm>
          <a:prstGeom prst="ellipse">
            <a:avLst/>
          </a:prstGeom>
          <a:solidFill>
            <a:srgbClr val="FFFFFF">
              <a:alpha val="10980"/>
            </a:srgbClr>
          </a:solidFill>
          <a:ln w="5715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TW">
              <a:solidFill>
                <a:srgbClr val="FFFFFF"/>
              </a:solidFill>
              <a:latin typeface="Arial" panose="020B0604020202020204" pitchFamily="34" charset="0"/>
              <a:ea typeface="黑体" panose="02010609060101010101" pitchFamily="49" charset="-122"/>
            </a:endParaRPr>
          </a:p>
        </p:txBody>
      </p:sp>
      <p:sp>
        <p:nvSpPr>
          <p:cNvPr id="9" name="TextBox 8"/>
          <p:cNvSpPr txBox="1"/>
          <p:nvPr/>
        </p:nvSpPr>
        <p:spPr>
          <a:xfrm>
            <a:off x="2689225" y="3317875"/>
            <a:ext cx="2266950" cy="817245"/>
          </a:xfrm>
          <a:prstGeom prst="roundRect">
            <a:avLst/>
          </a:prstGeom>
          <a:solidFill>
            <a:srgbClr val="262626">
              <a:alpha val="78824"/>
            </a:srgbClr>
          </a:solidFill>
        </p:spPr>
        <p:txBody>
          <a:bodyPr>
            <a:spAutoFit/>
          </a:bodyPr>
          <a:lstStyle/>
          <a:p>
            <a:pPr>
              <a:defRPr/>
            </a:pPr>
            <a:r>
              <a:rPr lang="zh-CN" altLang="en-US"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若某一主题周围聚集的专利记录较多，该区域会显示为白色的山峰</a:t>
            </a:r>
            <a:endParaRPr lang="en-US" altLang="zh-TW"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1" name="Oval 10"/>
          <p:cNvSpPr/>
          <p:nvPr/>
        </p:nvSpPr>
        <p:spPr>
          <a:xfrm>
            <a:off x="5459413" y="2143126"/>
            <a:ext cx="887412" cy="796925"/>
          </a:xfrm>
          <a:prstGeom prst="ellipse">
            <a:avLst/>
          </a:prstGeom>
          <a:solidFill>
            <a:srgbClr val="FFFFFF">
              <a:alpha val="10980"/>
            </a:srgbClr>
          </a:solidFill>
          <a:ln w="5715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TW">
              <a:solidFill>
                <a:srgbClr val="FFFFFF"/>
              </a:solidFill>
              <a:latin typeface="Arial" panose="020B0604020202020204" pitchFamily="34" charset="0"/>
              <a:ea typeface="黑体" panose="02010609060101010101" pitchFamily="49" charset="-122"/>
            </a:endParaRPr>
          </a:p>
        </p:txBody>
      </p:sp>
      <p:pic>
        <p:nvPicPr>
          <p:cNvPr id="3" name="Picture 2"/>
          <p:cNvPicPr>
            <a:picLocks noChangeAspect="1"/>
          </p:cNvPicPr>
          <p:nvPr/>
        </p:nvPicPr>
        <p:blipFill>
          <a:blip r:embed="rId3"/>
          <a:stretch>
            <a:fillRect/>
          </a:stretch>
        </p:blipFill>
        <p:spPr>
          <a:xfrm>
            <a:off x="6457950" y="1516063"/>
            <a:ext cx="2160588" cy="1801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4"/>
          <a:stretch>
            <a:fillRect/>
          </a:stretch>
        </p:blipFill>
        <p:spPr>
          <a:xfrm>
            <a:off x="3122613" y="4213225"/>
            <a:ext cx="3097212" cy="163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146425" y="2122806"/>
            <a:ext cx="2257425" cy="817245"/>
          </a:xfrm>
          <a:prstGeom prst="roundRect">
            <a:avLst/>
          </a:prstGeom>
          <a:solidFill>
            <a:srgbClr val="262626">
              <a:alpha val="78824"/>
            </a:srgbClr>
          </a:solidFill>
        </p:spPr>
        <p:txBody>
          <a:bodyPr>
            <a:spAutoFit/>
          </a:bodyPr>
          <a:lstStyle/>
          <a:p>
            <a:pPr>
              <a:defRPr/>
            </a:pPr>
            <a:r>
              <a:rPr lang="zh-CN" altLang="en-US"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黑色字体表示聚集在附近的专利记录共同的最高频度的关键主题</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321505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870326" y="3429000"/>
            <a:ext cx="887413" cy="795338"/>
          </a:xfrm>
          <a:prstGeom prst="ellipse">
            <a:avLst/>
          </a:prstGeom>
          <a:solidFill>
            <a:srgbClr val="FFFFFF">
              <a:alpha val="10980"/>
            </a:srgbClr>
          </a:solidFill>
          <a:ln w="5715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TW">
              <a:solidFill>
                <a:srgbClr val="FFFFFF"/>
              </a:solidFill>
              <a:latin typeface="Arial" panose="020B0604020202020204" pitchFamily="34" charset="0"/>
              <a:ea typeface="黑体" panose="02010609060101010101" pitchFamily="49" charset="-122"/>
            </a:endParaRPr>
          </a:p>
        </p:txBody>
      </p:sp>
      <p:sp>
        <p:nvSpPr>
          <p:cNvPr id="13" name="TextBox 12"/>
          <p:cNvSpPr txBox="1"/>
          <p:nvPr/>
        </p:nvSpPr>
        <p:spPr>
          <a:xfrm>
            <a:off x="1603375" y="3500438"/>
            <a:ext cx="2141538" cy="919401"/>
          </a:xfrm>
          <a:prstGeom prst="roundRect">
            <a:avLst/>
          </a:prstGeom>
          <a:solidFill>
            <a:srgbClr val="262626">
              <a:alpha val="78824"/>
            </a:srgbClr>
          </a:solidFill>
        </p:spPr>
        <p:txBody>
          <a:bodyPr>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海洋表示分布在此处的专利记录与分布在陆地上的专利记录谈论的主题距离较大，且个数较少</a:t>
            </a:r>
            <a:endParaRPr lang="en-US" altLang="zh-TW"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1500692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bwMode="auto">
          <a:xfrm>
            <a:off x="93709" y="1066957"/>
            <a:ext cx="9050292" cy="4980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3708" y="1187957"/>
            <a:ext cx="1656272" cy="1348209"/>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wrap="square" lIns="34289" tIns="34289" rIns="34289" bIns="34289" spcCol="38100" anchor="ctr">
            <a:spAutoFit/>
          </a:bodyPr>
          <a:lstStyle/>
          <a:p>
            <a:pPr defTabSz="342900">
              <a:defRPr/>
            </a:pPr>
            <a:endParaRPr lang="zh-TW" altLang="en-US" sz="1350">
              <a:solidFill>
                <a:srgbClr val="000000"/>
              </a:solidFill>
              <a:latin typeface="Arial"/>
              <a:ea typeface="Arial"/>
              <a:cs typeface="Arial"/>
              <a:sym typeface="Arial"/>
            </a:endParaRPr>
          </a:p>
        </p:txBody>
      </p:sp>
      <p:sp>
        <p:nvSpPr>
          <p:cNvPr id="11" name="TextBox 10"/>
          <p:cNvSpPr txBox="1"/>
          <p:nvPr/>
        </p:nvSpPr>
        <p:spPr>
          <a:xfrm>
            <a:off x="102379" y="2649376"/>
            <a:ext cx="2141538" cy="715089"/>
          </a:xfrm>
          <a:prstGeom prst="roundRect">
            <a:avLst/>
          </a:prstGeom>
          <a:solidFill>
            <a:srgbClr val="262626">
              <a:alpha val="78824"/>
            </a:srgbClr>
          </a:solidFill>
        </p:spPr>
        <p:txBody>
          <a:bodyPr>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选取某一区域后，该区域的关键主题出现的频率将显示在这个区域</a:t>
            </a:r>
            <a:endParaRPr lang="en-US" altLang="zh-TW"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2" name="Oval 11"/>
          <p:cNvSpPr/>
          <p:nvPr/>
        </p:nvSpPr>
        <p:spPr>
          <a:xfrm>
            <a:off x="3704568" y="4136366"/>
            <a:ext cx="1229741" cy="935966"/>
          </a:xfrm>
          <a:prstGeom prst="ellipse">
            <a:avLst/>
          </a:prstGeom>
          <a:solidFill>
            <a:srgbClr val="FFFFFF">
              <a:alpha val="10980"/>
            </a:srgbClr>
          </a:solidFill>
          <a:ln w="5715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TW">
              <a:solidFill>
                <a:srgbClr val="FFFFFF"/>
              </a:solidFill>
              <a:latin typeface="Arial" panose="020B0604020202020204" pitchFamily="34" charset="0"/>
              <a:ea typeface="黑体" panose="02010609060101010101" pitchFamily="49" charset="-122"/>
            </a:endParaRPr>
          </a:p>
        </p:txBody>
      </p:sp>
      <p:sp>
        <p:nvSpPr>
          <p:cNvPr id="16" name="Rectangle 15"/>
          <p:cNvSpPr/>
          <p:nvPr/>
        </p:nvSpPr>
        <p:spPr>
          <a:xfrm>
            <a:off x="2110596" y="1179330"/>
            <a:ext cx="4799162" cy="1348209"/>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wrap="square" lIns="34289" tIns="34289" rIns="34289" bIns="34289" spcCol="38100" anchor="ctr">
            <a:spAutoFit/>
          </a:bodyPr>
          <a:lstStyle/>
          <a:p>
            <a:pPr defTabSz="342900">
              <a:defRPr/>
            </a:pPr>
            <a:endParaRPr lang="zh-TW" altLang="en-US" sz="1350">
              <a:solidFill>
                <a:srgbClr val="000000"/>
              </a:solidFill>
              <a:latin typeface="Arial"/>
              <a:ea typeface="Arial"/>
              <a:cs typeface="Arial"/>
              <a:sym typeface="Arial"/>
            </a:endParaRPr>
          </a:p>
        </p:txBody>
      </p:sp>
      <p:sp>
        <p:nvSpPr>
          <p:cNvPr id="17" name="TextBox 16"/>
          <p:cNvSpPr txBox="1"/>
          <p:nvPr/>
        </p:nvSpPr>
        <p:spPr>
          <a:xfrm>
            <a:off x="2633799" y="2649375"/>
            <a:ext cx="2141538" cy="510778"/>
          </a:xfrm>
          <a:prstGeom prst="roundRect">
            <a:avLst/>
          </a:prstGeom>
          <a:solidFill>
            <a:srgbClr val="262626">
              <a:alpha val="78824"/>
            </a:srgbClr>
          </a:solidFill>
        </p:spPr>
        <p:txBody>
          <a:bodyPr>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选取区域所包含的专利记录的列表将显示在这个区域</a:t>
            </a:r>
            <a:endParaRPr lang="en-US" altLang="zh-TW"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8347322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46610" y="2117277"/>
            <a:ext cx="2747962" cy="510778"/>
          </a:xfrm>
          <a:prstGeom prst="roundRect">
            <a:avLst/>
          </a:prstGeom>
          <a:solidFill>
            <a:srgbClr val="262626">
              <a:alpha val="78824"/>
            </a:srgbClr>
          </a:solidFill>
        </p:spPr>
        <p:txBody>
          <a:bodyPr>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左侧会有系统自动形成的群组，包括权利人、国家地区等</a:t>
            </a:r>
            <a:endParaRPr lang="en-US" altLang="zh-TW"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Rectangle 6"/>
          <p:cNvSpPr/>
          <p:nvPr/>
        </p:nvSpPr>
        <p:spPr>
          <a:xfrm>
            <a:off x="0" y="1008448"/>
            <a:ext cx="3692106" cy="4892020"/>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wrap="square" lIns="34289" tIns="34289" rIns="34289" bIns="34289" spcCol="38100" anchor="ctr">
            <a:spAutoFit/>
          </a:bodyPr>
          <a:lstStyle/>
          <a:p>
            <a:pPr defTabSz="342900">
              <a:defRPr/>
            </a:pPr>
            <a:endParaRPr lang="zh-TW" altLang="en-US" sz="1350">
              <a:solidFill>
                <a:srgbClr val="000000"/>
              </a:solidFill>
              <a:latin typeface="Arial"/>
              <a:ea typeface="Arial"/>
              <a:cs typeface="Arial"/>
              <a:sym typeface="Arial"/>
            </a:endParaRPr>
          </a:p>
        </p:txBody>
      </p:sp>
    </p:spTree>
    <p:extLst>
      <p:ext uri="{BB962C8B-B14F-4D97-AF65-F5344CB8AC3E}">
        <p14:creationId xmlns:p14="http://schemas.microsoft.com/office/powerpoint/2010/main" val="19949424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p:cNvPicPr>
          <p:nvPr/>
        </p:nvPicPr>
        <p:blipFill>
          <a:blip r:embed="rId2">
            <a:extLst>
              <a:ext uri="{28A0092B-C50C-407E-A947-70E740481C1C}">
                <a14:useLocalDpi xmlns:a14="http://schemas.microsoft.com/office/drawing/2010/main" val="0"/>
              </a:ext>
            </a:extLst>
          </a:blip>
          <a:srcRect r="39143"/>
          <a:stretch>
            <a:fillRect/>
          </a:stretch>
        </p:blipFill>
        <p:spPr bwMode="auto">
          <a:xfrm>
            <a:off x="1" y="857250"/>
            <a:ext cx="90598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9570" y="2650933"/>
            <a:ext cx="2747962" cy="510778"/>
          </a:xfrm>
          <a:prstGeom prst="roundRect">
            <a:avLst/>
          </a:prstGeom>
          <a:solidFill>
            <a:srgbClr val="262626">
              <a:alpha val="78824"/>
            </a:srgbClr>
          </a:solidFill>
        </p:spPr>
        <p:txBody>
          <a:bodyPr>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在群组中选择不同的对象，地图上相应的记录会被标记不同的颜色</a:t>
            </a:r>
            <a:endParaRPr lang="en-US" altLang="zh-TW"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675897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2">
            <a:extLst>
              <a:ext uri="{28A0092B-C50C-407E-A947-70E740481C1C}">
                <a14:useLocalDpi xmlns:a14="http://schemas.microsoft.com/office/drawing/2010/main" val="0"/>
              </a:ext>
            </a:extLst>
          </a:blip>
          <a:srcRect r="19987"/>
          <a:stretch>
            <a:fillRect/>
          </a:stretch>
        </p:blipFill>
        <p:spPr bwMode="auto">
          <a:xfrm>
            <a:off x="0" y="987423"/>
            <a:ext cx="91440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362076" y="1004886"/>
            <a:ext cx="288925" cy="242888"/>
          </a:xfrm>
          <a:prstGeom prst="round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TW">
              <a:solidFill>
                <a:srgbClr val="FFFFFF"/>
              </a:solidFill>
            </a:endParaRPr>
          </a:p>
        </p:txBody>
      </p:sp>
      <p:pic>
        <p:nvPicPr>
          <p:cNvPr id="184323" name="Picture 3"/>
          <p:cNvPicPr>
            <a:picLocks noChangeAspect="1" noChangeArrowheads="1"/>
          </p:cNvPicPr>
          <p:nvPr/>
        </p:nvPicPr>
        <p:blipFill>
          <a:blip r:embed="rId3"/>
          <a:srcRect/>
          <a:stretch>
            <a:fillRect/>
          </a:stretch>
        </p:blipFill>
        <p:spPr bwMode="auto">
          <a:xfrm>
            <a:off x="1390650" y="1427161"/>
            <a:ext cx="522288" cy="427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25" name="Picture 5"/>
          <p:cNvPicPr>
            <a:picLocks noChangeAspect="1" noChangeArrowheads="1"/>
          </p:cNvPicPr>
          <p:nvPr/>
        </p:nvPicPr>
        <p:blipFill>
          <a:blip r:embed="rId4"/>
          <a:srcRect/>
          <a:stretch>
            <a:fillRect/>
          </a:stretch>
        </p:blipFill>
        <p:spPr bwMode="auto">
          <a:xfrm>
            <a:off x="2276475" y="2398711"/>
            <a:ext cx="4910138" cy="3219450"/>
          </a:xfrm>
          <a:prstGeom prst="rect">
            <a:avLst/>
          </a:prstGeom>
          <a:ln>
            <a:noFill/>
          </a:ln>
          <a:effectLst>
            <a:outerShdw blurRad="292100" dist="139700" dir="2700000" algn="tl" rotWithShape="0">
              <a:srgbClr val="333333">
                <a:alpha val="65000"/>
              </a:srgbClr>
            </a:outerShdw>
          </a:effectLst>
        </p:spPr>
      </p:pic>
      <p:sp>
        <p:nvSpPr>
          <p:cNvPr id="28" name="Rounded Rectangle 27"/>
          <p:cNvSpPr/>
          <p:nvPr/>
        </p:nvSpPr>
        <p:spPr>
          <a:xfrm>
            <a:off x="2276475" y="3078162"/>
            <a:ext cx="4103688" cy="1196975"/>
          </a:xfrm>
          <a:prstGeom prst="round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TW">
              <a:solidFill>
                <a:srgbClr val="FFFFFF"/>
              </a:solidFill>
            </a:endParaRPr>
          </a:p>
        </p:txBody>
      </p:sp>
      <p:sp>
        <p:nvSpPr>
          <p:cNvPr id="12" name="TextBox 11"/>
          <p:cNvSpPr txBox="1"/>
          <p:nvPr/>
        </p:nvSpPr>
        <p:spPr>
          <a:xfrm>
            <a:off x="2094468" y="1385291"/>
            <a:ext cx="2747962" cy="919401"/>
          </a:xfrm>
          <a:prstGeom prst="roundRect">
            <a:avLst/>
          </a:prstGeom>
          <a:solidFill>
            <a:srgbClr val="262626">
              <a:alpha val="78824"/>
            </a:srgbClr>
          </a:solidFill>
        </p:spPr>
        <p:txBody>
          <a:bodyPr>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点击专利地图上方的放大镜图标可以对专利地图中的专利记录进行二次检索，检索得到的结果可以被创建为新的群组</a:t>
            </a:r>
            <a:endParaRPr lang="en-US" altLang="zh-TW"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30718273"/>
      </p:ext>
    </p:extLst>
  </p:cSld>
  <p:clrMapOvr>
    <a:masterClrMapping/>
  </p:clrMapOvr>
  <p:timing>
    <p:tnLst>
      <p:par>
        <p:cTn id="1" dur="indefinite" restart="never" fill="hold"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fade">
                                      <p:cBhvr>
                                        <p:cTn id="7" dur="500"/>
                                        <p:tgtEl>
                                          <p:spTgt spid="18432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32" t="6112" r="66354" b="41481"/>
          <a:stretch/>
        </p:blipFill>
        <p:spPr>
          <a:xfrm>
            <a:off x="415918" y="1138687"/>
            <a:ext cx="7570343" cy="488129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991615" y="2659933"/>
            <a:ext cx="2848468" cy="510778"/>
          </a:xfrm>
          <a:prstGeom prst="roundRect">
            <a:avLst/>
          </a:prstGeom>
          <a:solidFill>
            <a:srgbClr val="262626">
              <a:alpha val="78824"/>
            </a:srgbClr>
          </a:solidFill>
        </p:spPr>
        <p:txBody>
          <a:bodyPr wrap="square">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对同一群组的不同对象以及不同群组的不同对象可以进行交集、合并等操作</a:t>
            </a:r>
            <a:endParaRPr lang="en-US" altLang="zh-TW" sz="1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999374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13" y="553978"/>
            <a:ext cx="8246853" cy="554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100579" y="2629592"/>
            <a:ext cx="2170825" cy="276997"/>
          </a:xfrm>
          <a:prstGeom prst="rect">
            <a:avLst/>
          </a:prstGeom>
          <a:noFill/>
          <a:ln w="25400" cap="flat">
            <a:solidFill>
              <a:srgbClr val="5D00F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wrap="square" lIns="34289" tIns="34289" rIns="34289" bIns="34289" spcCol="38100" anchor="ctr">
            <a:spAutoFit/>
          </a:bodyPr>
          <a:lstStyle/>
          <a:p>
            <a:pPr defTabSz="342900">
              <a:defRPr/>
            </a:pPr>
            <a:endParaRPr lang="zh-TW" altLang="en-US" sz="1350">
              <a:solidFill>
                <a:srgbClr val="000000"/>
              </a:solidFill>
              <a:latin typeface="Arial" panose="020B0604020202020204" pitchFamily="34" charset="0"/>
              <a:ea typeface="黑体" panose="02010609060101010101" pitchFamily="49" charset="-122"/>
              <a:cs typeface="Arial"/>
              <a:sym typeface="Arial"/>
            </a:endParaRPr>
          </a:p>
        </p:txBody>
      </p:sp>
      <p:sp>
        <p:nvSpPr>
          <p:cNvPr id="11" name="TextBox 10"/>
          <p:cNvSpPr txBox="1"/>
          <p:nvPr/>
        </p:nvSpPr>
        <p:spPr>
          <a:xfrm>
            <a:off x="2135427" y="5239231"/>
            <a:ext cx="2848468" cy="510778"/>
          </a:xfrm>
          <a:prstGeom prst="roundRect">
            <a:avLst/>
          </a:prstGeom>
          <a:solidFill>
            <a:srgbClr val="262626">
              <a:alpha val="78824"/>
            </a:srgbClr>
          </a:solidFill>
        </p:spPr>
        <p:txBody>
          <a:bodyPr wrap="square">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通过交集的操作可以找到</a:t>
            </a:r>
            <a:r>
              <a:rPr lang="en-US" altLang="zh-CN"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Samsung</a:t>
            </a:r>
            <a:r>
              <a:rPr lang="zh-CN" altLang="en-US"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在专利地图中的状态为存活的专利记录</a:t>
            </a:r>
            <a:endParaRPr lang="en-US" altLang="zh-TW"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2" name="TextBox 11"/>
          <p:cNvSpPr txBox="1"/>
          <p:nvPr/>
        </p:nvSpPr>
        <p:spPr>
          <a:xfrm>
            <a:off x="3571335" y="2283336"/>
            <a:ext cx="1953477" cy="306467"/>
          </a:xfrm>
          <a:prstGeom prst="roundRect">
            <a:avLst/>
          </a:prstGeom>
          <a:solidFill>
            <a:srgbClr val="262626">
              <a:alpha val="78824"/>
            </a:srgbClr>
          </a:solidFill>
        </p:spPr>
        <p:txBody>
          <a:bodyPr wrap="square">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这里显示交集以后的结果</a:t>
            </a:r>
            <a:endParaRPr lang="en-US" altLang="zh-TW"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3" name="TextBox 12"/>
          <p:cNvSpPr txBox="1"/>
          <p:nvPr/>
        </p:nvSpPr>
        <p:spPr>
          <a:xfrm>
            <a:off x="5612920" y="1685237"/>
            <a:ext cx="1953477" cy="510778"/>
          </a:xfrm>
          <a:prstGeom prst="roundRect">
            <a:avLst/>
          </a:prstGeom>
          <a:solidFill>
            <a:srgbClr val="262626">
              <a:alpha val="78824"/>
            </a:srgbClr>
          </a:solidFill>
        </p:spPr>
        <p:txBody>
          <a:bodyPr wrap="square">
            <a:spAutoFit/>
          </a:bodyPr>
          <a:lstStyle/>
          <a:p>
            <a:pPr>
              <a:defRPr/>
            </a:pPr>
            <a:r>
              <a:rPr lang="zh-CN" altLang="en-US"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这里可以看到这些记录的具体信息以及关注的主题</a:t>
            </a:r>
            <a:endParaRPr lang="en-US" altLang="zh-TW" sz="1200" b="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5500157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49" y="1463303"/>
            <a:ext cx="8572500" cy="2581275"/>
          </a:xfrm>
          <a:prstGeom prst="rect">
            <a:avLst/>
          </a:prstGeom>
        </p:spPr>
      </p:pic>
      <p:pic>
        <p:nvPicPr>
          <p:cNvPr id="3" name="Picture 2"/>
          <p:cNvPicPr>
            <a:picLocks noChangeAspect="1"/>
          </p:cNvPicPr>
          <p:nvPr/>
        </p:nvPicPr>
        <p:blipFill>
          <a:blip r:embed="rId3"/>
          <a:stretch>
            <a:fillRect/>
          </a:stretch>
        </p:blipFill>
        <p:spPr>
          <a:xfrm>
            <a:off x="271461" y="3004724"/>
            <a:ext cx="8753475" cy="218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901234" y="2415059"/>
            <a:ext cx="7620466" cy="349623"/>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71461" y="5266846"/>
            <a:ext cx="8494633" cy="830997"/>
          </a:xfrm>
          <a:prstGeom prst="rect">
            <a:avLst/>
          </a:prstGeom>
          <a:solidFill>
            <a:srgbClr val="FFFFFF">
              <a:alpha val="69804"/>
            </a:srgbClr>
          </a:solid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zh-CN" altLang="en-US" sz="2400" b="1" dirty="0">
                <a:solidFill>
                  <a:srgbClr val="6817FF"/>
                </a:solidFill>
                <a:latin typeface="Arial" panose="020B0604020202020204" pitchFamily="34" charset="0"/>
                <a:ea typeface="黑体" panose="02010609060101010101" pitchFamily="49" charset="-122"/>
                <a:cs typeface="Arial" pitchFamily="34" charset="0"/>
              </a:rPr>
              <a:t>快速检索区域进行的公开号检索需要您将公开号复制进搜索框</a:t>
            </a:r>
            <a:endParaRPr lang="en-US" altLang="zh-CN" sz="2400" b="1" dirty="0">
              <a:solidFill>
                <a:srgbClr val="6817FF"/>
              </a:solidFill>
              <a:latin typeface="Arial" panose="020B0604020202020204" pitchFamily="34" charset="0"/>
              <a:ea typeface="黑体" panose="02010609060101010101" pitchFamily="49" charset="-122"/>
              <a:cs typeface="Arial" pitchFamily="34" charset="0"/>
            </a:endParaRPr>
          </a:p>
          <a:p>
            <a:r>
              <a:rPr lang="zh-CN" altLang="en-US" sz="2400" b="1" dirty="0">
                <a:solidFill>
                  <a:srgbClr val="6817FF"/>
                </a:solidFill>
                <a:latin typeface="Arial" panose="020B0604020202020204" pitchFamily="34" charset="0"/>
                <a:ea typeface="黑体" panose="02010609060101010101" pitchFamily="49" charset="-122"/>
                <a:cs typeface="Arial" pitchFamily="34" charset="0"/>
              </a:rPr>
              <a:t>若希望用</a:t>
            </a:r>
            <a:r>
              <a:rPr lang="en-US" altLang="zh-CN" sz="2400" b="1" dirty="0">
                <a:solidFill>
                  <a:srgbClr val="6817FF"/>
                </a:solidFill>
                <a:latin typeface="Arial" panose="020B0604020202020204" pitchFamily="34" charset="0"/>
                <a:ea typeface="黑体" panose="02010609060101010101" pitchFamily="49" charset="-122"/>
                <a:cs typeface="Arial" pitchFamily="34" charset="0"/>
              </a:rPr>
              <a:t>txt</a:t>
            </a:r>
            <a:r>
              <a:rPr lang="zh-CN" altLang="en-US" sz="2400" b="1" dirty="0">
                <a:solidFill>
                  <a:srgbClr val="6817FF"/>
                </a:solidFill>
                <a:latin typeface="Arial" panose="020B0604020202020204" pitchFamily="34" charset="0"/>
                <a:ea typeface="黑体" panose="02010609060101010101" pitchFamily="49" charset="-122"/>
                <a:cs typeface="Arial" pitchFamily="34" charset="0"/>
              </a:rPr>
              <a:t>文本直接导入公开号，需要从</a:t>
            </a:r>
            <a:r>
              <a:rPr lang="en-US" altLang="zh-CN" sz="2400" b="1" dirty="0">
                <a:solidFill>
                  <a:srgbClr val="6817FF"/>
                </a:solidFill>
                <a:latin typeface="Arial" panose="020B0604020202020204" pitchFamily="34" charset="0"/>
                <a:ea typeface="黑体" panose="02010609060101010101" pitchFamily="49" charset="-122"/>
                <a:cs typeface="Arial" pitchFamily="34" charset="0"/>
              </a:rPr>
              <a:t>Patent</a:t>
            </a:r>
            <a:r>
              <a:rPr lang="zh-CN" altLang="en-US" sz="2400" b="1" dirty="0">
                <a:solidFill>
                  <a:srgbClr val="6817FF"/>
                </a:solidFill>
                <a:latin typeface="Arial" panose="020B0604020202020204" pitchFamily="34" charset="0"/>
                <a:ea typeface="黑体" panose="02010609060101010101" pitchFamily="49" charset="-122"/>
                <a:cs typeface="Arial" pitchFamily="34" charset="0"/>
              </a:rPr>
              <a:t>功能块进入</a:t>
            </a:r>
            <a:endParaRPr lang="en-US" sz="2400" b="1" dirty="0">
              <a:solidFill>
                <a:srgbClr val="6817FF"/>
              </a:solidFill>
              <a:latin typeface="Arial" panose="020B0604020202020204" pitchFamily="34" charset="0"/>
              <a:ea typeface="黑体" panose="02010609060101010101" pitchFamily="49" charset="-122"/>
              <a:cs typeface="Arial" pitchFamily="34" charset="0"/>
            </a:endParaRPr>
          </a:p>
        </p:txBody>
      </p:sp>
      <p:sp>
        <p:nvSpPr>
          <p:cNvPr id="7" name="TextBox 6"/>
          <p:cNvSpPr txBox="1"/>
          <p:nvPr/>
        </p:nvSpPr>
        <p:spPr>
          <a:xfrm>
            <a:off x="731865" y="550770"/>
            <a:ext cx="6545382" cy="861774"/>
          </a:xfrm>
          <a:prstGeom prst="rect">
            <a:avLst/>
          </a:prstGeom>
          <a:noFill/>
        </p:spPr>
        <p:txBody>
          <a:bodyPr wrap="none" rtlCol="0">
            <a:spAutoFit/>
          </a:bodyPr>
          <a:lstStyle/>
          <a:p>
            <a:r>
              <a:rPr lang="zh-CN" altLang="en-US" b="1" dirty="0">
                <a:solidFill>
                  <a:schemeClr val="tx1">
                    <a:lumMod val="85000"/>
                    <a:lumOff val="15000"/>
                  </a:schemeClr>
                </a:solidFill>
                <a:latin typeface="Arial" panose="020B0604020202020204" pitchFamily="34" charset="0"/>
                <a:ea typeface="黑体" panose="02010609060101010101" pitchFamily="49" charset="-122"/>
              </a:rPr>
              <a:t>公开号检索：</a:t>
            </a:r>
            <a:r>
              <a:rPr lang="zh-TW" altLang="en-US" b="1" dirty="0">
                <a:solidFill>
                  <a:schemeClr val="tx1">
                    <a:lumMod val="85000"/>
                    <a:lumOff val="15000"/>
                  </a:schemeClr>
                </a:solidFill>
                <a:latin typeface="Arial" panose="020B0604020202020204" pitchFamily="34" charset="0"/>
                <a:ea typeface="黑体" panose="02010609060101010101" pitchFamily="49" charset="-122"/>
              </a:rPr>
              <a:t> </a:t>
            </a:r>
            <a:endParaRPr lang="en-US" altLang="zh-TW" b="1" dirty="0">
              <a:solidFill>
                <a:schemeClr val="tx1">
                  <a:lumMod val="85000"/>
                  <a:lumOff val="15000"/>
                </a:schemeClr>
              </a:solidFill>
              <a:latin typeface="Arial" panose="020B0604020202020204" pitchFamily="34" charset="0"/>
              <a:ea typeface="黑体" panose="02010609060101010101" pitchFamily="49" charset="-122"/>
            </a:endParaRPr>
          </a:p>
          <a:p>
            <a:r>
              <a:rPr lang="zh-CN" altLang="en-US" sz="1600" dirty="0">
                <a:solidFill>
                  <a:schemeClr val="tx1">
                    <a:lumMod val="85000"/>
                    <a:lumOff val="15000"/>
                  </a:schemeClr>
                </a:solidFill>
                <a:latin typeface="Arial" panose="020B0604020202020204" pitchFamily="34" charset="0"/>
                <a:ea typeface="黑体" panose="02010609060101010101" pitchFamily="49" charset="-122"/>
              </a:rPr>
              <a:t>直接将</a:t>
            </a:r>
            <a:r>
              <a:rPr lang="en-US" altLang="zh-TW" sz="1600" dirty="0">
                <a:solidFill>
                  <a:schemeClr val="tx1">
                    <a:lumMod val="85000"/>
                    <a:lumOff val="15000"/>
                  </a:schemeClr>
                </a:solidFill>
                <a:latin typeface="Arial" panose="020B0604020202020204" pitchFamily="34" charset="0"/>
                <a:ea typeface="黑体" panose="02010609060101010101" pitchFamily="49" charset="-122"/>
              </a:rPr>
              <a:t>Excel, word, txt</a:t>
            </a:r>
            <a:r>
              <a:rPr lang="zh-TW" altLang="en-US" sz="1600" dirty="0">
                <a:solidFill>
                  <a:schemeClr val="tx1">
                    <a:lumMod val="85000"/>
                    <a:lumOff val="15000"/>
                  </a:schemeClr>
                </a:solidFill>
                <a:latin typeface="Arial" panose="020B0604020202020204" pitchFamily="34" charset="0"/>
                <a:ea typeface="黑体" panose="02010609060101010101" pitchFamily="49" charset="-122"/>
              </a:rPr>
              <a:t>等</a:t>
            </a:r>
            <a:r>
              <a:rPr lang="zh-CN" altLang="en-US" sz="1600" dirty="0">
                <a:solidFill>
                  <a:schemeClr val="tx1">
                    <a:lumMod val="85000"/>
                    <a:lumOff val="15000"/>
                  </a:schemeClr>
                </a:solidFill>
                <a:latin typeface="Arial" panose="020B0604020202020204" pitchFamily="34" charset="0"/>
                <a:ea typeface="黑体" panose="02010609060101010101" pitchFamily="49" charset="-122"/>
              </a:rPr>
              <a:t>文档中您记录的大量公开号复制到检索框中</a:t>
            </a:r>
            <a:endParaRPr lang="en-US" altLang="zh-TW" sz="1600" dirty="0">
              <a:solidFill>
                <a:schemeClr val="tx1">
                  <a:lumMod val="85000"/>
                  <a:lumOff val="15000"/>
                </a:schemeClr>
              </a:solidFill>
              <a:latin typeface="Arial" panose="020B0604020202020204" pitchFamily="34" charset="0"/>
              <a:ea typeface="黑体" panose="02010609060101010101" pitchFamily="49" charset="-122"/>
            </a:endParaRPr>
          </a:p>
          <a:p>
            <a:r>
              <a:rPr lang="zh-CN" altLang="en-US" sz="1600" dirty="0">
                <a:solidFill>
                  <a:schemeClr val="tx1">
                    <a:lumMod val="85000"/>
                    <a:lumOff val="15000"/>
                  </a:schemeClr>
                </a:solidFill>
                <a:latin typeface="Arial" panose="020B0604020202020204" pitchFamily="34" charset="0"/>
                <a:ea typeface="黑体" panose="02010609060101010101" pitchFamily="49" charset="-122"/>
              </a:rPr>
              <a:t>系统可以检索到所有对应的专利，可以用来管理您的专利组合</a:t>
            </a:r>
            <a:endParaRPr lang="en-US" altLang="zh-TW" sz="1600" dirty="0">
              <a:solidFill>
                <a:schemeClr val="tx1">
                  <a:lumMod val="85000"/>
                  <a:lumOff val="15000"/>
                </a:schemeClr>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3855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chemeClr val="tx2"/>
              </a:buClr>
            </a:pPr>
            <a:r>
              <a:rPr lang="zh-CN" altLang="en-US" b="1" dirty="0">
                <a:solidFill>
                  <a:srgbClr val="1AC604"/>
                </a:solidFill>
                <a:latin typeface="Arial" panose="020B0604020202020204" pitchFamily="34" charset="0"/>
                <a:ea typeface="黑体" panose="02010609060101010101" pitchFamily="49" charset="-122"/>
                <a:sym typeface="Arial"/>
              </a:rPr>
              <a:t>检索技巧与应用示例</a:t>
            </a:r>
            <a:r>
              <a:rPr lang="en-US" altLang="zh-CN" b="1" dirty="0">
                <a:solidFill>
                  <a:srgbClr val="1AC604"/>
                </a:solidFill>
                <a:latin typeface="Arial" panose="020B0604020202020204" pitchFamily="34" charset="0"/>
                <a:ea typeface="黑体" panose="02010609060101010101" pitchFamily="49" charset="-122"/>
                <a:sym typeface="Arial"/>
              </a:rPr>
              <a:t>1</a:t>
            </a:r>
            <a:endParaRPr lang="en-US" altLang="zh-TW" b="1" dirty="0">
              <a:solidFill>
                <a:srgbClr val="1AC604"/>
              </a:solidFill>
              <a:latin typeface="Arial" panose="020B0604020202020204" pitchFamily="34" charset="0"/>
              <a:ea typeface="黑体" panose="02010609060101010101" pitchFamily="49" charset="-122"/>
              <a:sym typeface="Arial"/>
            </a:endParaRPr>
          </a:p>
          <a:p>
            <a:pPr marL="231775" indent="-231775" algn="ctr" eaLnBrk="0" hangingPunct="0">
              <a:spcBef>
                <a:spcPts val="600"/>
              </a:spcBef>
              <a:buClr>
                <a:schemeClr val="tx2"/>
              </a:buClr>
            </a:pPr>
            <a:r>
              <a:rPr lang="zh-CN" altLang="en-US" dirty="0">
                <a:solidFill>
                  <a:srgbClr val="1AC604"/>
                </a:solidFill>
                <a:latin typeface="Arial" panose="020B0604020202020204" pitchFamily="34" charset="0"/>
                <a:ea typeface="黑体" panose="02010609060101010101" pitchFamily="49" charset="-122"/>
                <a:cs typeface="ＭＳ Ｐゴシック" pitchFamily="-65" charset="-128"/>
              </a:rPr>
              <a:t>针对权利人的检索</a:t>
            </a:r>
            <a:endParaRPr lang="en-US" altLang="zh-TW" dirty="0">
              <a:solidFill>
                <a:srgbClr val="1AC604"/>
              </a:solidFill>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27982005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968" y="1358927"/>
            <a:ext cx="8726534" cy="3159900"/>
          </a:xfrm>
          <a:prstGeom prst="rect">
            <a:avLst/>
          </a:prstGeom>
        </p:spPr>
      </p:pic>
      <p:sp>
        <p:nvSpPr>
          <p:cNvPr id="492" name="Shape 492"/>
          <p:cNvSpPr/>
          <p:nvPr/>
        </p:nvSpPr>
        <p:spPr>
          <a:xfrm>
            <a:off x="990600" y="1523999"/>
            <a:ext cx="92394"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000" b="1">
                <a:latin typeface="Microsoft JhengHei"/>
                <a:ea typeface="Microsoft JhengHei"/>
                <a:cs typeface="Microsoft JhengHei"/>
                <a:sym typeface="Microsoft JhengHei"/>
              </a:defRPr>
            </a:lvl1pPr>
          </a:lstStyle>
          <a:p>
            <a:pPr>
              <a:defRPr sz="1800" b="0">
                <a:solidFill>
                  <a:srgbClr val="000000"/>
                </a:solidFill>
              </a:defRPr>
            </a:pPr>
            <a:endParaRPr sz="1800" b="0" dirty="0">
              <a:solidFill>
                <a:srgbClr val="4B4B4B"/>
              </a:solidFill>
              <a:latin typeface="Arial" panose="020B0604020202020204" pitchFamily="34" charset="0"/>
              <a:ea typeface="黑体" panose="02010609060101010101" pitchFamily="49" charset="-122"/>
            </a:endParaRPr>
          </a:p>
        </p:txBody>
      </p:sp>
      <p:sp>
        <p:nvSpPr>
          <p:cNvPr id="493" name="Shape 493"/>
          <p:cNvSpPr/>
          <p:nvPr/>
        </p:nvSpPr>
        <p:spPr>
          <a:xfrm>
            <a:off x="1066800" y="1854570"/>
            <a:ext cx="7388225"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800100" lvl="1" indent="-342900">
              <a:spcBef>
                <a:spcPts val="1000"/>
              </a:spcBef>
              <a:buClr>
                <a:srgbClr val="FF8000"/>
              </a:buClr>
              <a:buSzPct val="100000"/>
              <a:buFont typeface="Trebuchet MS"/>
              <a:buAutoNum type="arabicPeriod"/>
              <a:defRPr>
                <a:solidFill>
                  <a:srgbClr val="000000"/>
                </a:solidFill>
              </a:defRPr>
            </a:pPr>
            <a:endParaRPr dirty="0">
              <a:solidFill>
                <a:srgbClr val="000000"/>
              </a:solidFill>
              <a:latin typeface="Arial" panose="020B0604020202020204" pitchFamily="34" charset="0"/>
              <a:ea typeface="黑体" panose="02010609060101010101" pitchFamily="49" charset="-122"/>
              <a:cs typeface="Calibri"/>
              <a:sym typeface="Calibri"/>
            </a:endParaRPr>
          </a:p>
        </p:txBody>
      </p:sp>
      <p:sp>
        <p:nvSpPr>
          <p:cNvPr id="16" name="Shape 628"/>
          <p:cNvSpPr/>
          <p:nvPr/>
        </p:nvSpPr>
        <p:spPr>
          <a:xfrm>
            <a:off x="672180" y="2815248"/>
            <a:ext cx="3572016" cy="492443"/>
          </a:xfrm>
          <a:prstGeom prst="rect">
            <a:avLst/>
          </a:prstGeom>
          <a:solidFill>
            <a:srgbClr val="000000">
              <a:alpha val="50196"/>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800" b="0">
                <a:solidFill>
                  <a:srgbClr val="000000"/>
                </a:solidFill>
              </a:defRPr>
            </a:pP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直接用权利人的名称作为关键词在“</a:t>
            </a:r>
            <a:r>
              <a:rPr lang="en-US" altLang="zh-CN"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Assignee/Applicant</a:t>
            </a: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字段进行检索”</a:t>
            </a:r>
            <a:endParaRPr lang="zh-TW"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7" name="Rectangle 16"/>
          <p:cNvSpPr/>
          <p:nvPr/>
        </p:nvSpPr>
        <p:spPr>
          <a:xfrm>
            <a:off x="342000" y="2330677"/>
            <a:ext cx="4071056" cy="34977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12" name="Title 5"/>
          <p:cNvSpPr>
            <a:spLocks noGrp="1"/>
          </p:cNvSpPr>
          <p:nvPr>
            <p:ph type="title"/>
          </p:nvPr>
        </p:nvSpPr>
        <p:spPr>
          <a:xfrm>
            <a:off x="341999" y="509007"/>
            <a:ext cx="3332853" cy="399311"/>
          </a:xfrm>
        </p:spPr>
        <p:txBody>
          <a:bodyPr/>
          <a:lstStyle/>
          <a:p>
            <a:pPr lvl="0"/>
            <a:r>
              <a:rPr lang="zh-CN" altLang="en-US" sz="3200" dirty="0">
                <a:latin typeface="Arial" panose="020B0604020202020204" pitchFamily="34" charset="0"/>
                <a:ea typeface="黑体" panose="02010609060101010101" pitchFamily="49" charset="-122"/>
              </a:rPr>
              <a:t>针对权利人的检索</a:t>
            </a:r>
            <a:endParaRPr lang="en-US" sz="3200" dirty="0">
              <a:latin typeface="Arial" panose="020B0604020202020204" pitchFamily="34" charset="0"/>
              <a:ea typeface="黑体" panose="02010609060101010101" pitchFamily="49" charset="-122"/>
            </a:endParaRPr>
          </a:p>
        </p:txBody>
      </p:sp>
      <p:sp>
        <p:nvSpPr>
          <p:cNvPr id="15" name="Title 5"/>
          <p:cNvSpPr txBox="1">
            <a:spLocks/>
          </p:cNvSpPr>
          <p:nvPr/>
        </p:nvSpPr>
        <p:spPr>
          <a:xfrm>
            <a:off x="215498" y="4857963"/>
            <a:ext cx="7733854"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400" dirty="0">
                <a:latin typeface="Arial" panose="020B0604020202020204" pitchFamily="34" charset="0"/>
                <a:ea typeface="黑体" panose="02010609060101010101" pitchFamily="49" charset="-122"/>
              </a:rPr>
              <a:t>最简单也是最常见的针对权利人的检索为：直接在“</a:t>
            </a:r>
            <a:r>
              <a:rPr lang="en-US" altLang="zh-CN" sz="1400" dirty="0">
                <a:latin typeface="Arial" panose="020B0604020202020204" pitchFamily="34" charset="0"/>
                <a:ea typeface="黑体" panose="02010609060101010101" pitchFamily="49" charset="-122"/>
              </a:rPr>
              <a:t>Assignee/Applicant</a:t>
            </a:r>
            <a:r>
              <a:rPr lang="zh-CN" altLang="en-US" sz="1400" dirty="0">
                <a:latin typeface="Arial" panose="020B0604020202020204" pitchFamily="34" charset="0"/>
                <a:ea typeface="黑体" panose="02010609060101010101" pitchFamily="49" charset="-122"/>
              </a:rPr>
              <a:t>”字段输入权利人的名称</a:t>
            </a:r>
            <a:endParaRPr lang="en-US" altLang="zh-CN" sz="1400" dirty="0">
              <a:latin typeface="Arial" panose="020B0604020202020204" pitchFamily="34" charset="0"/>
              <a:ea typeface="黑体" panose="02010609060101010101" pitchFamily="49" charset="-122"/>
            </a:endParaRPr>
          </a:p>
          <a:p>
            <a:endParaRPr lang="en-US" sz="1400" dirty="0">
              <a:latin typeface="Arial" panose="020B0604020202020204" pitchFamily="34" charset="0"/>
              <a:ea typeface="黑体" panose="02010609060101010101" pitchFamily="49" charset="-122"/>
            </a:endParaRPr>
          </a:p>
          <a:p>
            <a:r>
              <a:rPr lang="zh-CN" altLang="en-US" sz="1400" dirty="0">
                <a:latin typeface="Arial" panose="020B0604020202020204" pitchFamily="34" charset="0"/>
                <a:ea typeface="黑体" panose="02010609060101010101" pitchFamily="49" charset="-122"/>
              </a:rPr>
              <a:t>然而这样的方法真的能检索到全部和权利人相关的记录吗？</a:t>
            </a:r>
            <a:endParaRPr lang="en-US" altLang="zh-CN" sz="1400" dirty="0">
              <a:latin typeface="Arial" panose="020B0604020202020204" pitchFamily="34" charset="0"/>
              <a:ea typeface="黑体" panose="02010609060101010101" pitchFamily="49" charset="-122"/>
            </a:endParaRPr>
          </a:p>
        </p:txBody>
      </p:sp>
      <p:sp>
        <p:nvSpPr>
          <p:cNvPr id="19" name="Rectangle 18"/>
          <p:cNvSpPr/>
          <p:nvPr/>
        </p:nvSpPr>
        <p:spPr>
          <a:xfrm>
            <a:off x="163967" y="3966821"/>
            <a:ext cx="5503587" cy="349775"/>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840945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798" y="1285432"/>
            <a:ext cx="8868533" cy="3317766"/>
          </a:xfrm>
          <a:prstGeom prst="rect">
            <a:avLst/>
          </a:prstGeom>
        </p:spPr>
      </p:pic>
      <p:sp>
        <p:nvSpPr>
          <p:cNvPr id="16" name="Content Placeholder 15"/>
          <p:cNvSpPr>
            <a:spLocks noGrp="1"/>
          </p:cNvSpPr>
          <p:nvPr>
            <p:ph type="body" sz="quarter" idx="13"/>
          </p:nvPr>
        </p:nvSpPr>
        <p:spPr>
          <a:xfrm>
            <a:off x="5764012" y="-3075467"/>
            <a:ext cx="2697516" cy="3442481"/>
          </a:xfrm>
        </p:spPr>
        <p:txBody>
          <a:bodyPr/>
          <a:lstStyle/>
          <a:p>
            <a:pPr marL="228600" lvl="0" indent="-228600">
              <a:spcBef>
                <a:spcPts val="1000"/>
              </a:spcBef>
              <a:buClr>
                <a:srgbClr val="FF8000"/>
              </a:buClr>
              <a:buSzPct val="100000"/>
              <a:buFont typeface="Arial"/>
              <a:buChar char="•"/>
              <a:defRPr>
                <a:solidFill>
                  <a:srgbClr val="000000"/>
                </a:solidFill>
              </a:defRPr>
            </a:pPr>
            <a:r>
              <a:rPr lang="zh-TW" altLang="en-US" dirty="0">
                <a:solidFill>
                  <a:srgbClr val="4B4B4B"/>
                </a:solidFill>
                <a:latin typeface="Arial" panose="020B0604020202020204" pitchFamily="34" charset="0"/>
                <a:ea typeface="黑体" panose="02010609060101010101" pitchFamily="49" charset="-122"/>
                <a:cs typeface="Microsoft JhengHei"/>
                <a:sym typeface="Microsoft JhengHei"/>
              </a:rPr>
              <a:t>申請人檢索第二步可加入</a:t>
            </a:r>
            <a:r>
              <a:rPr lang="en-US" altLang="en-US" dirty="0">
                <a:solidFill>
                  <a:srgbClr val="4B4B4B"/>
                </a:solidFill>
                <a:latin typeface="Arial" panose="020B0604020202020204" pitchFamily="34" charset="0"/>
                <a:ea typeface="黑体" panose="02010609060101010101" pitchFamily="49" charset="-122"/>
                <a:cs typeface="Microsoft JhengHei"/>
                <a:sym typeface="Microsoft JhengHei"/>
              </a:rPr>
              <a:t>Assignee Code</a:t>
            </a:r>
            <a:r>
              <a:rPr lang="zh-TW" altLang="en-US" dirty="0">
                <a:solidFill>
                  <a:srgbClr val="4B4B4B"/>
                </a:solidFill>
                <a:latin typeface="Arial" panose="020B0604020202020204" pitchFamily="34" charset="0"/>
                <a:ea typeface="黑体" panose="02010609060101010101" pitchFamily="49" charset="-122"/>
                <a:cs typeface="Microsoft JhengHei"/>
                <a:sym typeface="Microsoft JhengHei"/>
              </a:rPr>
              <a:t>檢索來擴大檢索範圍</a:t>
            </a:r>
            <a:endParaRPr lang="en-US" altLang="zh-TW" dirty="0">
              <a:solidFill>
                <a:srgbClr val="4B4B4B"/>
              </a:solidFill>
              <a:latin typeface="Arial" panose="020B0604020202020204" pitchFamily="34" charset="0"/>
              <a:ea typeface="黑体" panose="02010609060101010101" pitchFamily="49" charset="-122"/>
              <a:cs typeface="Microsoft JhengHei"/>
              <a:sym typeface="Microsoft JhengHei"/>
            </a:endParaRPr>
          </a:p>
          <a:p>
            <a:pPr marL="228600" lvl="0" indent="-228600">
              <a:spcBef>
                <a:spcPts val="1000"/>
              </a:spcBef>
              <a:buClr>
                <a:srgbClr val="FF8000"/>
              </a:buClr>
              <a:buSzPct val="100000"/>
              <a:buFont typeface="Arial"/>
              <a:buChar char="•"/>
              <a:defRPr>
                <a:solidFill>
                  <a:srgbClr val="000000"/>
                </a:solidFill>
              </a:defRPr>
            </a:pPr>
            <a:r>
              <a:rPr lang="en-US" dirty="0">
                <a:solidFill>
                  <a:srgbClr val="4B4B4B"/>
                </a:solidFill>
                <a:latin typeface="Arial" panose="020B0604020202020204" pitchFamily="34" charset="0"/>
                <a:ea typeface="黑体" panose="02010609060101010101" pitchFamily="49" charset="-122"/>
                <a:cs typeface="Calibri"/>
                <a:sym typeface="Calibri"/>
              </a:rPr>
              <a:t>Assignee Code </a:t>
            </a:r>
            <a:r>
              <a:rPr lang="zh-TW" altLang="en-US" dirty="0">
                <a:solidFill>
                  <a:srgbClr val="4B4B4B"/>
                </a:solidFill>
                <a:latin typeface="Arial" panose="020B0604020202020204" pitchFamily="34" charset="0"/>
                <a:ea typeface="黑体" panose="02010609060101010101" pitchFamily="49" charset="-122"/>
                <a:cs typeface="Microsoft JhengHei"/>
                <a:sym typeface="Microsoft JhengHei"/>
              </a:rPr>
              <a:t>專利權人代碼</a:t>
            </a:r>
            <a:r>
              <a:rPr lang="zh-TW" altLang="en-US" dirty="0">
                <a:solidFill>
                  <a:srgbClr val="4B4B4B"/>
                </a:solidFill>
                <a:latin typeface="Arial" panose="020B0604020202020204" pitchFamily="34" charset="0"/>
                <a:ea typeface="黑体" panose="02010609060101010101" pitchFamily="49" charset="-122"/>
                <a:cs typeface="Microsoft JhengHei"/>
                <a:sym typeface="Calibri"/>
              </a:rPr>
              <a:t>的類型</a:t>
            </a:r>
            <a:endParaRPr lang="zh-TW" altLang="en-US" dirty="0">
              <a:latin typeface="Arial" panose="020B0604020202020204" pitchFamily="34" charset="0"/>
              <a:ea typeface="黑体" panose="02010609060101010101" pitchFamily="49" charset="-122"/>
              <a:cs typeface="Arial"/>
              <a:sym typeface="Arial"/>
            </a:endParaRPr>
          </a:p>
          <a:p>
            <a:pPr marL="617752" lvl="1" indent="-160552">
              <a:spcBef>
                <a:spcPts val="900"/>
              </a:spcBef>
              <a:buClr>
                <a:srgbClr val="FF8000"/>
              </a:buClr>
              <a:buSzPct val="100000"/>
              <a:buFont typeface="Trebuchet MS"/>
              <a:buChar char="‒"/>
              <a:defRPr>
                <a:solidFill>
                  <a:srgbClr val="000000"/>
                </a:solidFill>
              </a:defRPr>
            </a:pPr>
            <a:r>
              <a:rPr lang="en-US" altLang="zh-TW" sz="1600" dirty="0">
                <a:solidFill>
                  <a:srgbClr val="4B4B4B"/>
                </a:solidFill>
                <a:latin typeface="Arial" panose="020B0604020202020204" pitchFamily="34" charset="0"/>
                <a:ea typeface="黑体" panose="02010609060101010101" pitchFamily="49" charset="-122"/>
                <a:cs typeface="Calibri"/>
                <a:sym typeface="Calibri"/>
              </a:rPr>
              <a:t>-</a:t>
            </a:r>
            <a:r>
              <a:rPr lang="en-US" sz="1600" dirty="0">
                <a:solidFill>
                  <a:srgbClr val="4B4B4B"/>
                </a:solidFill>
                <a:latin typeface="Arial" panose="020B0604020202020204" pitchFamily="34" charset="0"/>
                <a:ea typeface="黑体" panose="02010609060101010101" pitchFamily="49" charset="-122"/>
                <a:cs typeface="Calibri"/>
                <a:sym typeface="Calibri"/>
              </a:rPr>
              <a:t>C</a:t>
            </a:r>
            <a:r>
              <a:rPr lang="en-US" sz="1600" dirty="0">
                <a:solidFill>
                  <a:srgbClr val="4B4B4B"/>
                </a:solidFill>
                <a:latin typeface="Arial" panose="020B0604020202020204" pitchFamily="34" charset="0"/>
                <a:ea typeface="黑体" panose="02010609060101010101" pitchFamily="49" charset="-122"/>
                <a:cs typeface="Microsoft JhengHei"/>
                <a:sym typeface="Microsoft JhengHei"/>
              </a:rPr>
              <a:t> </a:t>
            </a:r>
            <a:r>
              <a:rPr lang="zh-TW" altLang="en-US" sz="1600" dirty="0">
                <a:solidFill>
                  <a:srgbClr val="4B4B4B"/>
                </a:solidFill>
                <a:latin typeface="Arial" panose="020B0604020202020204" pitchFamily="34" charset="0"/>
                <a:ea typeface="黑体" panose="02010609060101010101" pitchFamily="49" charset="-122"/>
                <a:cs typeface="Microsoft JhengHei"/>
                <a:sym typeface="Microsoft JhengHei"/>
              </a:rPr>
              <a:t>專屬使用</a:t>
            </a:r>
            <a:r>
              <a:rPr lang="en-US" altLang="zh-TW" sz="1600" dirty="0">
                <a:solidFill>
                  <a:srgbClr val="4B4B4B"/>
                </a:solidFill>
                <a:latin typeface="Arial" panose="020B0604020202020204" pitchFamily="34" charset="0"/>
                <a:ea typeface="黑体" panose="02010609060101010101" pitchFamily="49" charset="-122"/>
                <a:cs typeface="Calibri"/>
                <a:sym typeface="Calibri"/>
              </a:rPr>
              <a:t>; -</a:t>
            </a:r>
            <a:r>
              <a:rPr lang="en-US" sz="1600" dirty="0">
                <a:solidFill>
                  <a:srgbClr val="4B4B4B"/>
                </a:solidFill>
                <a:latin typeface="Arial" panose="020B0604020202020204" pitchFamily="34" charset="0"/>
                <a:ea typeface="黑体" panose="02010609060101010101" pitchFamily="49" charset="-122"/>
                <a:cs typeface="Calibri"/>
                <a:sym typeface="Calibri"/>
              </a:rPr>
              <a:t>N</a:t>
            </a:r>
            <a:r>
              <a:rPr lang="en-US" sz="1600" dirty="0">
                <a:solidFill>
                  <a:srgbClr val="4B4B4B"/>
                </a:solidFill>
                <a:latin typeface="Arial" panose="020B0604020202020204" pitchFamily="34" charset="0"/>
                <a:ea typeface="黑体" panose="02010609060101010101" pitchFamily="49" charset="-122"/>
                <a:cs typeface="Microsoft JhengHei"/>
                <a:sym typeface="Microsoft JhengHei"/>
              </a:rPr>
              <a:t> </a:t>
            </a:r>
            <a:r>
              <a:rPr lang="zh-TW" altLang="en-US" sz="1600" dirty="0">
                <a:solidFill>
                  <a:srgbClr val="4B4B4B"/>
                </a:solidFill>
                <a:latin typeface="Arial" panose="020B0604020202020204" pitchFamily="34" charset="0"/>
                <a:ea typeface="黑体" panose="02010609060101010101" pitchFamily="49" charset="-122"/>
                <a:cs typeface="Microsoft JhengHei"/>
                <a:sym typeface="Microsoft JhengHei"/>
              </a:rPr>
              <a:t>非專屬</a:t>
            </a:r>
            <a:r>
              <a:rPr lang="en-US" altLang="zh-TW" sz="1600" dirty="0">
                <a:solidFill>
                  <a:srgbClr val="4B4B4B"/>
                </a:solidFill>
                <a:latin typeface="Arial" panose="020B0604020202020204" pitchFamily="34" charset="0"/>
                <a:ea typeface="黑体" panose="02010609060101010101" pitchFamily="49" charset="-122"/>
                <a:cs typeface="Calibri"/>
                <a:sym typeface="Calibri"/>
              </a:rPr>
              <a:t>; -</a:t>
            </a:r>
            <a:r>
              <a:rPr lang="en-US" sz="1600" dirty="0">
                <a:solidFill>
                  <a:srgbClr val="4B4B4B"/>
                </a:solidFill>
                <a:latin typeface="Arial" panose="020B0604020202020204" pitchFamily="34" charset="0"/>
                <a:ea typeface="黑体" panose="02010609060101010101" pitchFamily="49" charset="-122"/>
                <a:cs typeface="Calibri"/>
                <a:sym typeface="Calibri"/>
              </a:rPr>
              <a:t>I</a:t>
            </a:r>
            <a:r>
              <a:rPr lang="en-US" sz="1600" dirty="0">
                <a:solidFill>
                  <a:srgbClr val="4B4B4B"/>
                </a:solidFill>
                <a:latin typeface="Arial" panose="020B0604020202020204" pitchFamily="34" charset="0"/>
                <a:ea typeface="黑体" panose="02010609060101010101" pitchFamily="49" charset="-122"/>
                <a:cs typeface="Microsoft JhengHei"/>
                <a:sym typeface="Microsoft JhengHei"/>
              </a:rPr>
              <a:t> </a:t>
            </a:r>
            <a:r>
              <a:rPr lang="zh-TW" altLang="en-US" sz="1600" dirty="0">
                <a:solidFill>
                  <a:srgbClr val="4B4B4B"/>
                </a:solidFill>
                <a:latin typeface="Arial" panose="020B0604020202020204" pitchFamily="34" charset="0"/>
                <a:ea typeface="黑体" panose="02010609060101010101" pitchFamily="49" charset="-122"/>
                <a:cs typeface="Microsoft JhengHei"/>
                <a:sym typeface="Microsoft JhengHei"/>
              </a:rPr>
              <a:t>個人申請人</a:t>
            </a:r>
            <a:r>
              <a:rPr lang="en-US" altLang="zh-TW" sz="1600" dirty="0">
                <a:solidFill>
                  <a:srgbClr val="4B4B4B"/>
                </a:solidFill>
                <a:latin typeface="Arial" panose="020B0604020202020204" pitchFamily="34" charset="0"/>
                <a:ea typeface="黑体" panose="02010609060101010101" pitchFamily="49" charset="-122"/>
                <a:cs typeface="Calibri"/>
                <a:sym typeface="Calibri"/>
              </a:rPr>
              <a:t>; -</a:t>
            </a:r>
            <a:r>
              <a:rPr lang="en-US" sz="1600" dirty="0">
                <a:solidFill>
                  <a:srgbClr val="4B4B4B"/>
                </a:solidFill>
                <a:latin typeface="Arial" panose="020B0604020202020204" pitchFamily="34" charset="0"/>
                <a:ea typeface="黑体" panose="02010609060101010101" pitchFamily="49" charset="-122"/>
                <a:cs typeface="Calibri"/>
                <a:sym typeface="Calibri"/>
              </a:rPr>
              <a:t>R</a:t>
            </a:r>
            <a:r>
              <a:rPr lang="en-US" sz="1600" dirty="0">
                <a:solidFill>
                  <a:srgbClr val="4B4B4B"/>
                </a:solidFill>
                <a:latin typeface="Arial" panose="020B0604020202020204" pitchFamily="34" charset="0"/>
                <a:ea typeface="黑体" panose="02010609060101010101" pitchFamily="49" charset="-122"/>
                <a:cs typeface="Microsoft JhengHei"/>
                <a:sym typeface="Microsoft JhengHei"/>
              </a:rPr>
              <a:t> </a:t>
            </a:r>
            <a:r>
              <a:rPr lang="zh-TW" altLang="en-US" sz="1600" dirty="0">
                <a:solidFill>
                  <a:srgbClr val="4B4B4B"/>
                </a:solidFill>
                <a:latin typeface="Arial" panose="020B0604020202020204" pitchFamily="34" charset="0"/>
                <a:ea typeface="黑体" panose="02010609060101010101" pitchFamily="49" charset="-122"/>
                <a:cs typeface="Microsoft JhengHei"/>
                <a:sym typeface="Microsoft JhengHei"/>
              </a:rPr>
              <a:t>蘇聯時期</a:t>
            </a:r>
            <a:endParaRPr lang="en-US" altLang="zh-TW" sz="1600" dirty="0">
              <a:solidFill>
                <a:srgbClr val="000000"/>
              </a:solidFill>
              <a:latin typeface="Arial" panose="020B0604020202020204" pitchFamily="34" charset="0"/>
              <a:ea typeface="黑体" panose="02010609060101010101" pitchFamily="49" charset="-122"/>
              <a:cs typeface="Microsoft JhengHei"/>
              <a:sym typeface="Calibri"/>
            </a:endParaRPr>
          </a:p>
          <a:p>
            <a:pPr marL="228600" lvl="0" indent="-228600">
              <a:spcBef>
                <a:spcPts val="1000"/>
              </a:spcBef>
              <a:buClr>
                <a:srgbClr val="FF8000"/>
              </a:buClr>
              <a:buSzPct val="100000"/>
              <a:buFont typeface="Arial"/>
              <a:buChar char="•"/>
              <a:defRPr>
                <a:solidFill>
                  <a:srgbClr val="000000"/>
                </a:solidFill>
              </a:defRPr>
            </a:pPr>
            <a:r>
              <a:rPr lang="zh-TW" altLang="en-US" dirty="0">
                <a:solidFill>
                  <a:srgbClr val="4B4B4B"/>
                </a:solidFill>
                <a:latin typeface="Arial" panose="020B0604020202020204" pitchFamily="34" charset="0"/>
                <a:ea typeface="黑体" panose="02010609060101010101" pitchFamily="49" charset="-122"/>
                <a:cs typeface="Microsoft JhengHei"/>
                <a:sym typeface="Microsoft JhengHei"/>
              </a:rPr>
              <a:t>例</a:t>
            </a:r>
            <a:r>
              <a:rPr lang="en-US" altLang="zh-TW" dirty="0">
                <a:solidFill>
                  <a:srgbClr val="4B4B4B"/>
                </a:solidFill>
                <a:latin typeface="Arial" panose="020B0604020202020204" pitchFamily="34" charset="0"/>
                <a:ea typeface="黑体" panose="02010609060101010101" pitchFamily="49" charset="-122"/>
                <a:cs typeface="Microsoft JhengHei"/>
                <a:sym typeface="Microsoft JhengHei"/>
              </a:rPr>
              <a:t>:</a:t>
            </a:r>
            <a:r>
              <a:rPr lang="zh-TW" altLang="en-US" dirty="0">
                <a:solidFill>
                  <a:srgbClr val="4B4B4B"/>
                </a:solidFill>
                <a:latin typeface="Arial" panose="020B0604020202020204" pitchFamily="34" charset="0"/>
                <a:ea typeface="黑体" panose="02010609060101010101" pitchFamily="49" charset="-122"/>
                <a:cs typeface="Microsoft JhengHei"/>
                <a:sym typeface="Microsoft JhengHei"/>
              </a:rPr>
              <a:t> </a:t>
            </a:r>
            <a:r>
              <a:rPr lang="en-US" altLang="zh-TW" dirty="0">
                <a:solidFill>
                  <a:srgbClr val="4B4B4B"/>
                </a:solidFill>
                <a:latin typeface="Arial" panose="020B0604020202020204" pitchFamily="34" charset="0"/>
                <a:ea typeface="黑体" panose="02010609060101010101" pitchFamily="49" charset="-122"/>
                <a:cs typeface="Microsoft JhengHei"/>
                <a:sym typeface="Microsoft JhengHei"/>
              </a:rPr>
              <a:t>TSMC</a:t>
            </a:r>
            <a:r>
              <a:rPr lang="zh-TW" altLang="en-US" dirty="0">
                <a:solidFill>
                  <a:srgbClr val="4B4B4B"/>
                </a:solidFill>
                <a:latin typeface="Arial" panose="020B0604020202020204" pitchFamily="34" charset="0"/>
                <a:ea typeface="黑体" panose="02010609060101010101" pitchFamily="49" charset="-122"/>
                <a:cs typeface="Microsoft JhengHei"/>
                <a:sym typeface="Microsoft JhengHei"/>
              </a:rPr>
              <a:t>台積電有「專屬」的專利權人代碼，結尾為</a:t>
            </a:r>
            <a:r>
              <a:rPr lang="en-US" altLang="zh-TW" dirty="0">
                <a:solidFill>
                  <a:srgbClr val="4B4B4B"/>
                </a:solidFill>
                <a:latin typeface="Arial" panose="020B0604020202020204" pitchFamily="34" charset="0"/>
                <a:ea typeface="黑体" panose="02010609060101010101" pitchFamily="49" charset="-122"/>
                <a:cs typeface="Microsoft JhengHei"/>
                <a:sym typeface="Microsoft JhengHei"/>
              </a:rPr>
              <a:t>C</a:t>
            </a:r>
            <a:endParaRPr lang="zh-TW" altLang="en-US" dirty="0">
              <a:latin typeface="Arial" panose="020B0604020202020204" pitchFamily="34" charset="0"/>
              <a:ea typeface="黑体" panose="02010609060101010101" pitchFamily="49" charset="-122"/>
              <a:cs typeface="Arial"/>
              <a:sym typeface="Arial"/>
            </a:endParaRPr>
          </a:p>
          <a:p>
            <a:pPr marL="617752" lvl="1" indent="-160552">
              <a:spcBef>
                <a:spcPts val="900"/>
              </a:spcBef>
              <a:buClr>
                <a:srgbClr val="FF8000"/>
              </a:buClr>
              <a:buSzPct val="100000"/>
              <a:buFont typeface="Trebuchet MS"/>
              <a:buChar char="‒"/>
              <a:defRPr>
                <a:solidFill>
                  <a:srgbClr val="000000"/>
                </a:solidFill>
              </a:defRPr>
            </a:pPr>
            <a:r>
              <a:rPr lang="zh-TW" altLang="en-US" sz="1600" dirty="0">
                <a:solidFill>
                  <a:srgbClr val="4B4B4B"/>
                </a:solidFill>
                <a:latin typeface="Arial" panose="020B0604020202020204" pitchFamily="34" charset="0"/>
                <a:ea typeface="黑体" panose="02010609060101010101" pitchFamily="49" charset="-122"/>
                <a:cs typeface="Calibri"/>
                <a:sym typeface="Microsoft JhengHei"/>
              </a:rPr>
              <a:t>使用該代碼檢索可同時找到相關企業的專利申請</a:t>
            </a:r>
            <a:endParaRPr lang="zh-TW" altLang="en-US" sz="1600" dirty="0">
              <a:latin typeface="Arial" panose="020B0604020202020204" pitchFamily="34" charset="0"/>
              <a:ea typeface="黑体" panose="02010609060101010101" pitchFamily="49" charset="-122"/>
              <a:cs typeface="Calibri"/>
              <a:sym typeface="Calibri"/>
            </a:endParaRPr>
          </a:p>
          <a:p>
            <a:pPr marL="228600" lvl="0" indent="-228600">
              <a:spcBef>
                <a:spcPts val="1000"/>
              </a:spcBef>
              <a:buClr>
                <a:srgbClr val="FF8000"/>
              </a:buClr>
              <a:buSzPct val="100000"/>
              <a:buFont typeface="Arial"/>
              <a:buChar char="•"/>
              <a:defRPr>
                <a:solidFill>
                  <a:srgbClr val="000000"/>
                </a:solidFill>
              </a:defRPr>
            </a:pPr>
            <a:endParaRPr lang="zh-TW" altLang="en-US" dirty="0">
              <a:latin typeface="Arial" panose="020B0604020202020204" pitchFamily="34" charset="0"/>
              <a:ea typeface="黑体" panose="02010609060101010101" pitchFamily="49" charset="-122"/>
              <a:cs typeface="Calibri"/>
              <a:sym typeface="Calibri"/>
            </a:endParaRPr>
          </a:p>
          <a:p>
            <a:pPr marL="685800" lvl="1" indent="-228600">
              <a:spcBef>
                <a:spcPts val="1000"/>
              </a:spcBef>
              <a:buClr>
                <a:srgbClr val="FF8000"/>
              </a:buClr>
              <a:buSzPct val="100000"/>
              <a:buFont typeface="Trebuchet MS"/>
              <a:buAutoNum type="arabicPeriod"/>
              <a:defRPr>
                <a:solidFill>
                  <a:srgbClr val="000000"/>
                </a:solidFill>
              </a:defRPr>
            </a:pPr>
            <a:endParaRPr lang="zh-TW" altLang="en-US" dirty="0">
              <a:latin typeface="Arial" panose="020B0604020202020204" pitchFamily="34" charset="0"/>
              <a:ea typeface="黑体" panose="02010609060101010101" pitchFamily="49" charset="-122"/>
              <a:cs typeface="Calibri"/>
              <a:sym typeface="Calibri"/>
            </a:endParaRPr>
          </a:p>
          <a:p>
            <a:pPr marL="685800" lvl="1" indent="-228600">
              <a:spcBef>
                <a:spcPts val="1000"/>
              </a:spcBef>
              <a:buClr>
                <a:srgbClr val="FF8000"/>
              </a:buClr>
              <a:buSzPct val="100000"/>
              <a:buFont typeface="Trebuchet MS"/>
              <a:buAutoNum type="arabicPeriod"/>
              <a:defRPr>
                <a:solidFill>
                  <a:srgbClr val="000000"/>
                </a:solidFill>
              </a:defRPr>
            </a:pPr>
            <a:endParaRPr lang="zh-TW" altLang="en-US" dirty="0">
              <a:latin typeface="Arial" panose="020B0604020202020204" pitchFamily="34" charset="0"/>
              <a:ea typeface="黑体" panose="02010609060101010101" pitchFamily="49" charset="-122"/>
              <a:cs typeface="Calibri"/>
              <a:sym typeface="Calibri"/>
            </a:endParaRPr>
          </a:p>
          <a:p>
            <a:pPr marL="617752" lvl="1" indent="-160552">
              <a:spcBef>
                <a:spcPts val="900"/>
              </a:spcBef>
              <a:buClr>
                <a:srgbClr val="FF8000"/>
              </a:buClr>
              <a:buSzPct val="100000"/>
              <a:buFont typeface="Trebuchet MS"/>
              <a:buChar char="‒"/>
              <a:defRPr>
                <a:solidFill>
                  <a:srgbClr val="000000"/>
                </a:solidFill>
              </a:defRPr>
            </a:pPr>
            <a:endParaRPr lang="zh-TW" altLang="en-US" dirty="0">
              <a:latin typeface="Arial" panose="020B0604020202020204" pitchFamily="34" charset="0"/>
              <a:ea typeface="黑体" panose="02010609060101010101" pitchFamily="49" charset="-122"/>
              <a:cs typeface="Calibri"/>
              <a:sym typeface="Calibri"/>
            </a:endParaRPr>
          </a:p>
          <a:p>
            <a:pPr marL="685800" lvl="1" indent="-228600">
              <a:spcBef>
                <a:spcPts val="1000"/>
              </a:spcBef>
              <a:buClr>
                <a:srgbClr val="FF8000"/>
              </a:buClr>
              <a:buSzPct val="100000"/>
              <a:buFont typeface="Trebuchet MS"/>
              <a:buAutoNum type="arabicPeriod"/>
              <a:defRPr>
                <a:solidFill>
                  <a:srgbClr val="000000"/>
                </a:solidFill>
              </a:defRPr>
            </a:pPr>
            <a:endParaRPr lang="zh-TW" altLang="en-US" dirty="0">
              <a:latin typeface="Arial" panose="020B0604020202020204" pitchFamily="34" charset="0"/>
              <a:ea typeface="黑体" panose="02010609060101010101" pitchFamily="49" charset="-122"/>
              <a:cs typeface="Calibri"/>
              <a:sym typeface="Calibri"/>
            </a:endParaRPr>
          </a:p>
          <a:p>
            <a:endParaRPr lang="en-US" dirty="0">
              <a:latin typeface="Arial" panose="020B0604020202020204" pitchFamily="34" charset="0"/>
              <a:ea typeface="黑体" panose="02010609060101010101" pitchFamily="49" charset="-122"/>
            </a:endParaRPr>
          </a:p>
        </p:txBody>
      </p:sp>
      <p:sp>
        <p:nvSpPr>
          <p:cNvPr id="508" name="Shape 508"/>
          <p:cNvSpPr/>
          <p:nvPr/>
        </p:nvSpPr>
        <p:spPr>
          <a:xfrm>
            <a:off x="990599" y="1523999"/>
            <a:ext cx="92394"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000" b="1">
                <a:latin typeface="Microsoft JhengHei"/>
                <a:ea typeface="Microsoft JhengHei"/>
                <a:cs typeface="Microsoft JhengHei"/>
                <a:sym typeface="Microsoft JhengHei"/>
              </a:defRPr>
            </a:lvl1pPr>
          </a:lstStyle>
          <a:p>
            <a:pPr>
              <a:defRPr sz="1800" b="0">
                <a:solidFill>
                  <a:srgbClr val="000000"/>
                </a:solidFill>
              </a:defRPr>
            </a:pPr>
            <a:endParaRPr sz="1800" b="0" dirty="0">
              <a:solidFill>
                <a:srgbClr val="4B4B4B"/>
              </a:solidFill>
              <a:latin typeface="Arial" panose="020B0604020202020204" pitchFamily="34" charset="0"/>
              <a:ea typeface="黑体" panose="02010609060101010101" pitchFamily="49" charset="-122"/>
            </a:endParaRPr>
          </a:p>
        </p:txBody>
      </p:sp>
      <p:sp>
        <p:nvSpPr>
          <p:cNvPr id="509" name="Shape 509"/>
          <p:cNvSpPr/>
          <p:nvPr/>
        </p:nvSpPr>
        <p:spPr>
          <a:xfrm>
            <a:off x="1066800" y="1981199"/>
            <a:ext cx="7388225"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685800" lvl="1" indent="-228600">
              <a:spcBef>
                <a:spcPts val="1000"/>
              </a:spcBef>
              <a:buClr>
                <a:srgbClr val="FF8000"/>
              </a:buClr>
              <a:buSzPct val="100000"/>
              <a:buFont typeface="Trebuchet MS"/>
              <a:buAutoNum type="arabicPeriod"/>
              <a:defRPr>
                <a:solidFill>
                  <a:srgbClr val="000000"/>
                </a:solidFill>
              </a:defRPr>
            </a:pPr>
            <a:endParaRPr dirty="0">
              <a:solidFill>
                <a:srgbClr val="000000"/>
              </a:solidFill>
              <a:latin typeface="Arial" panose="020B0604020202020204" pitchFamily="34" charset="0"/>
              <a:ea typeface="黑体" panose="02010609060101010101" pitchFamily="49" charset="-122"/>
              <a:cs typeface="Calibri"/>
              <a:sym typeface="Calibri"/>
            </a:endParaRPr>
          </a:p>
        </p:txBody>
      </p:sp>
      <p:sp>
        <p:nvSpPr>
          <p:cNvPr id="515" name="Shape 515"/>
          <p:cNvSpPr/>
          <p:nvPr/>
        </p:nvSpPr>
        <p:spPr>
          <a:xfrm>
            <a:off x="1066800" y="2743198"/>
            <a:ext cx="7388225"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685800" lvl="1" indent="-228600">
              <a:spcBef>
                <a:spcPts val="1000"/>
              </a:spcBef>
              <a:buClr>
                <a:srgbClr val="FF8000"/>
              </a:buClr>
              <a:buSzPct val="100000"/>
              <a:buFont typeface="Trebuchet MS"/>
              <a:buAutoNum type="arabicPeriod"/>
              <a:defRPr>
                <a:solidFill>
                  <a:srgbClr val="000000"/>
                </a:solidFill>
              </a:defRPr>
            </a:pPr>
            <a:endParaRPr dirty="0">
              <a:solidFill>
                <a:srgbClr val="000000"/>
              </a:solidFill>
              <a:latin typeface="Arial" panose="020B0604020202020204" pitchFamily="34" charset="0"/>
              <a:ea typeface="黑体" panose="02010609060101010101" pitchFamily="49" charset="-122"/>
              <a:cs typeface="Calibri"/>
              <a:sym typeface="Calibri"/>
            </a:endParaRPr>
          </a:p>
        </p:txBody>
      </p:sp>
      <p:sp>
        <p:nvSpPr>
          <p:cNvPr id="28" name="Shape 628"/>
          <p:cNvSpPr/>
          <p:nvPr/>
        </p:nvSpPr>
        <p:spPr>
          <a:xfrm>
            <a:off x="1239953" y="2795377"/>
            <a:ext cx="3504575" cy="246221"/>
          </a:xfrm>
          <a:prstGeom prst="rect">
            <a:avLst/>
          </a:prstGeom>
          <a:solidFill>
            <a:srgbClr val="000000">
              <a:alpha val="50196"/>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800" b="0">
                <a:solidFill>
                  <a:srgbClr val="000000"/>
                </a:solidFill>
              </a:defRPr>
            </a:pP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增加</a:t>
            </a:r>
            <a:r>
              <a:rPr lang="en-US" altLang="zh-CN"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DWPI</a:t>
            </a: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专利权人代码作为检索字段</a:t>
            </a:r>
            <a:endParaRPr lang="zh-TW"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9" name="Rectangle 28"/>
          <p:cNvSpPr/>
          <p:nvPr/>
        </p:nvSpPr>
        <p:spPr>
          <a:xfrm>
            <a:off x="215497" y="2528644"/>
            <a:ext cx="5245024" cy="20086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34" name="Shape 628"/>
          <p:cNvSpPr/>
          <p:nvPr/>
        </p:nvSpPr>
        <p:spPr>
          <a:xfrm>
            <a:off x="5011014" y="2024089"/>
            <a:ext cx="2462776" cy="246221"/>
          </a:xfrm>
          <a:prstGeom prst="rect">
            <a:avLst/>
          </a:prstGeom>
          <a:solidFill>
            <a:srgbClr val="000000">
              <a:alpha val="50196"/>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800" b="0">
                <a:solidFill>
                  <a:srgbClr val="000000"/>
                </a:solidFill>
              </a:defRPr>
            </a:pPr>
            <a:r>
              <a:rPr lang="zh-TW"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用</a:t>
            </a:r>
            <a:r>
              <a:rPr lang="en-US" altLang="zh-TW"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OR</a:t>
            </a: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来连接两个检索字段</a:t>
            </a:r>
            <a:endParaRPr lang="zh-TW"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36" name="Rectangle 35"/>
          <p:cNvSpPr/>
          <p:nvPr/>
        </p:nvSpPr>
        <p:spPr>
          <a:xfrm>
            <a:off x="5549634" y="2327527"/>
            <a:ext cx="428756" cy="20111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17" name="Title 5"/>
          <p:cNvSpPr>
            <a:spLocks noGrp="1"/>
          </p:cNvSpPr>
          <p:nvPr>
            <p:ph type="title"/>
          </p:nvPr>
        </p:nvSpPr>
        <p:spPr>
          <a:xfrm>
            <a:off x="341999" y="509007"/>
            <a:ext cx="3332853" cy="399311"/>
          </a:xfrm>
        </p:spPr>
        <p:txBody>
          <a:bodyPr/>
          <a:lstStyle/>
          <a:p>
            <a:pPr lvl="0"/>
            <a:r>
              <a:rPr lang="zh-CN" altLang="en-US" sz="3200" dirty="0">
                <a:latin typeface="Arial" panose="020B0604020202020204" pitchFamily="34" charset="0"/>
                <a:ea typeface="黑体" panose="02010609060101010101" pitchFamily="49" charset="-122"/>
              </a:rPr>
              <a:t>针对权利人的检索</a:t>
            </a:r>
            <a:endParaRPr lang="en-US" sz="3200" dirty="0">
              <a:latin typeface="Arial" panose="020B0604020202020204" pitchFamily="34" charset="0"/>
              <a:ea typeface="黑体" panose="02010609060101010101" pitchFamily="49" charset="-122"/>
            </a:endParaRPr>
          </a:p>
        </p:txBody>
      </p:sp>
      <p:sp>
        <p:nvSpPr>
          <p:cNvPr id="18" name="Title 5"/>
          <p:cNvSpPr txBox="1">
            <a:spLocks/>
          </p:cNvSpPr>
          <p:nvPr/>
        </p:nvSpPr>
        <p:spPr>
          <a:xfrm>
            <a:off x="215497" y="4857963"/>
            <a:ext cx="4641175"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400" dirty="0">
                <a:latin typeface="Arial" panose="020B0604020202020204" pitchFamily="34" charset="0"/>
                <a:ea typeface="黑体" panose="02010609060101010101" pitchFamily="49" charset="-122"/>
              </a:rPr>
              <a:t>加入</a:t>
            </a:r>
            <a:r>
              <a:rPr lang="en-US" altLang="zh-CN" sz="1400" dirty="0">
                <a:latin typeface="Arial" panose="020B0604020202020204" pitchFamily="34" charset="0"/>
                <a:ea typeface="黑体" panose="02010609060101010101" pitchFamily="49" charset="-122"/>
              </a:rPr>
              <a:t>DWPI</a:t>
            </a:r>
            <a:r>
              <a:rPr lang="zh-CN" altLang="en-US" sz="1400" dirty="0">
                <a:latin typeface="Arial" panose="020B0604020202020204" pitchFamily="34" charset="0"/>
                <a:ea typeface="黑体" panose="02010609060101010101" pitchFamily="49" charset="-122"/>
              </a:rPr>
              <a:t>的专利权人代码可以扩大检索范围，将</a:t>
            </a:r>
            <a:r>
              <a:rPr lang="en-US" altLang="zh-CN" sz="1400" dirty="0">
                <a:latin typeface="Arial" panose="020B0604020202020204" pitchFamily="34" charset="0"/>
                <a:ea typeface="黑体" panose="02010609060101010101" pitchFamily="49" charset="-122"/>
              </a:rPr>
              <a:t>DWPI</a:t>
            </a:r>
            <a:r>
              <a:rPr lang="zh-CN" altLang="en-US" sz="1400" dirty="0">
                <a:latin typeface="Arial" panose="020B0604020202020204" pitchFamily="34" charset="0"/>
                <a:ea typeface="黑体" panose="02010609060101010101" pitchFamily="49" charset="-122"/>
              </a:rPr>
              <a:t>整理的属于同一权利人的所有名称都包括进来。</a:t>
            </a:r>
            <a:endParaRPr lang="en-US" altLang="zh-CN" sz="1400" dirty="0">
              <a:latin typeface="Arial" panose="020B0604020202020204" pitchFamily="34" charset="0"/>
              <a:ea typeface="黑体" panose="02010609060101010101" pitchFamily="49" charset="-122"/>
            </a:endParaRPr>
          </a:p>
          <a:p>
            <a:endParaRPr lang="en-US" altLang="zh-CN" sz="1400" dirty="0">
              <a:latin typeface="Arial" panose="020B0604020202020204" pitchFamily="34" charset="0"/>
              <a:ea typeface="黑体" panose="02010609060101010101" pitchFamily="49" charset="-122"/>
            </a:endParaRPr>
          </a:p>
          <a:p>
            <a:r>
              <a:rPr lang="zh-CN" altLang="en-US" sz="1400" dirty="0">
                <a:latin typeface="Arial" panose="020B0604020202020204" pitchFamily="34" charset="0"/>
                <a:ea typeface="黑体" panose="02010609060101010101" pitchFamily="49" charset="-122"/>
              </a:rPr>
              <a:t>可以看到，检索结果包括了更多的记录。</a:t>
            </a:r>
            <a:endParaRPr lang="en-US" altLang="zh-CN" sz="1400" dirty="0">
              <a:latin typeface="Arial" panose="020B0604020202020204" pitchFamily="34" charset="0"/>
              <a:ea typeface="黑体" panose="02010609060101010101" pitchFamily="49" charset="-122"/>
            </a:endParaRPr>
          </a:p>
        </p:txBody>
      </p:sp>
      <p:sp>
        <p:nvSpPr>
          <p:cNvPr id="20" name="Rectangle 19"/>
          <p:cNvSpPr/>
          <p:nvPr/>
        </p:nvSpPr>
        <p:spPr>
          <a:xfrm>
            <a:off x="86716" y="3972716"/>
            <a:ext cx="4493910" cy="262854"/>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pic>
        <p:nvPicPr>
          <p:cNvPr id="5" name="Picture 4"/>
          <p:cNvPicPr>
            <a:picLocks noChangeAspect="1"/>
          </p:cNvPicPr>
          <p:nvPr/>
        </p:nvPicPr>
        <p:blipFill>
          <a:blip r:embed="rId3"/>
          <a:stretch>
            <a:fillRect/>
          </a:stretch>
        </p:blipFill>
        <p:spPr>
          <a:xfrm>
            <a:off x="5201029" y="3240504"/>
            <a:ext cx="3702437" cy="2058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5201029" y="4610351"/>
            <a:ext cx="3660023" cy="274356"/>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24" name="Shape 628"/>
          <p:cNvSpPr/>
          <p:nvPr/>
        </p:nvSpPr>
        <p:spPr>
          <a:xfrm>
            <a:off x="5764012" y="5031899"/>
            <a:ext cx="2462776" cy="738664"/>
          </a:xfrm>
          <a:prstGeom prst="rect">
            <a:avLst/>
          </a:prstGeom>
          <a:solidFill>
            <a:srgbClr val="000000">
              <a:alpha val="50196"/>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800" b="0">
                <a:solidFill>
                  <a:srgbClr val="000000"/>
                </a:solidFill>
              </a:defRPr>
            </a:pP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名称中不包括关键词的权利人也可能被涵盖在手工整理过的</a:t>
            </a:r>
            <a:r>
              <a:rPr lang="en-US" altLang="zh-CN"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DWPI</a:t>
            </a: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专利权人代码中</a:t>
            </a:r>
            <a:endParaRPr lang="zh-TW"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3027131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1069" y="1167904"/>
            <a:ext cx="8880472" cy="3690059"/>
          </a:xfrm>
          <a:prstGeom prst="rect">
            <a:avLst/>
          </a:prstGeom>
        </p:spPr>
      </p:pic>
      <p:sp>
        <p:nvSpPr>
          <p:cNvPr id="15" name="Shape 628"/>
          <p:cNvSpPr/>
          <p:nvPr/>
        </p:nvSpPr>
        <p:spPr>
          <a:xfrm>
            <a:off x="3167302" y="2169374"/>
            <a:ext cx="2638275" cy="492443"/>
          </a:xfrm>
          <a:prstGeom prst="rect">
            <a:avLst/>
          </a:prstGeom>
          <a:solidFill>
            <a:srgbClr val="000000">
              <a:alpha val="50196"/>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a:solidFill>
                  <a:srgbClr val="000000"/>
                </a:solidFill>
              </a:defRPr>
            </a:pP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Microsoft JhengHei"/>
                <a:sym typeface="Microsoft JhengHei"/>
              </a:rPr>
              <a:t>点击</a:t>
            </a:r>
            <a:r>
              <a:rPr lang="en-US" altLang="zh-CN"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Microsoft JhengHei"/>
                <a:sym typeface="Microsoft JhengHei"/>
              </a:rPr>
              <a:t>Browse</a:t>
            </a:r>
            <a:r>
              <a:rPr lang="zh-CN"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Microsoft JhengHei"/>
                <a:sym typeface="Microsoft JhengHei"/>
              </a:rPr>
              <a:t>可以进入公司树的选择界面</a:t>
            </a:r>
            <a:endParaRPr lang="zh-TW" altLang="en-US" sz="16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Microsoft JhengHei"/>
              <a:sym typeface="Microsoft JhengHei"/>
            </a:endParaRPr>
          </a:p>
        </p:txBody>
      </p:sp>
      <p:sp>
        <p:nvSpPr>
          <p:cNvPr id="14" name="Rectangle 13"/>
          <p:cNvSpPr/>
          <p:nvPr/>
        </p:nvSpPr>
        <p:spPr>
          <a:xfrm>
            <a:off x="4235502" y="2724038"/>
            <a:ext cx="778756" cy="20111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21" name="Title 5"/>
          <p:cNvSpPr>
            <a:spLocks noGrp="1"/>
          </p:cNvSpPr>
          <p:nvPr>
            <p:ph type="title"/>
          </p:nvPr>
        </p:nvSpPr>
        <p:spPr>
          <a:xfrm>
            <a:off x="341999" y="509007"/>
            <a:ext cx="3332853" cy="399311"/>
          </a:xfrm>
        </p:spPr>
        <p:txBody>
          <a:bodyPr/>
          <a:lstStyle/>
          <a:p>
            <a:pPr lvl="0"/>
            <a:r>
              <a:rPr lang="zh-CN" altLang="en-US" sz="3200" dirty="0">
                <a:latin typeface="Arial" panose="020B0604020202020204" pitchFamily="34" charset="0"/>
                <a:ea typeface="黑体" panose="02010609060101010101" pitchFamily="49" charset="-122"/>
              </a:rPr>
              <a:t>针对权利人的检索</a:t>
            </a:r>
            <a:endParaRPr lang="en-US" sz="3200" dirty="0">
              <a:latin typeface="Arial" panose="020B0604020202020204" pitchFamily="34" charset="0"/>
              <a:ea typeface="黑体" panose="02010609060101010101" pitchFamily="49" charset="-122"/>
            </a:endParaRPr>
          </a:p>
        </p:txBody>
      </p:sp>
      <p:sp>
        <p:nvSpPr>
          <p:cNvPr id="22" name="Title 5"/>
          <p:cNvSpPr txBox="1">
            <a:spLocks/>
          </p:cNvSpPr>
          <p:nvPr/>
        </p:nvSpPr>
        <p:spPr>
          <a:xfrm>
            <a:off x="215497" y="5057618"/>
            <a:ext cx="4097711" cy="399311"/>
          </a:xfrm>
          <a:prstGeom prst="rect">
            <a:avLst/>
          </a:prstGeom>
        </p:spPr>
        <p:txBody>
          <a:bodyPr vert="horz" lIns="0" tIns="0" rIns="0" bIns="0"/>
          <a:lstStyle>
            <a:lvl1pPr algn="l" defTabSz="457200" rtl="0" eaLnBrk="1" latinLnBrk="0" hangingPunct="1">
              <a:spcBef>
                <a:spcPct val="0"/>
              </a:spcBef>
              <a:buNone/>
              <a:defRPr sz="1500" b="1" i="0" kern="1200" cap="none">
                <a:solidFill>
                  <a:srgbClr val="6817FF"/>
                </a:solidFill>
                <a:latin typeface="Arial"/>
                <a:ea typeface="+mj-ea"/>
                <a:cs typeface="Arial"/>
              </a:defRPr>
            </a:lvl1pPr>
          </a:lstStyle>
          <a:p>
            <a:r>
              <a:rPr lang="zh-CN" altLang="en-US" sz="1400" dirty="0">
                <a:latin typeface="Arial" panose="020B0604020202020204" pitchFamily="34" charset="0"/>
                <a:ea typeface="黑体" panose="02010609060101010101" pitchFamily="49" charset="-122"/>
              </a:rPr>
              <a:t>依靠公司树进行权利人的检索也可以扩大检索范围，将存在关联关系的公司也纳入考虑范围。</a:t>
            </a:r>
            <a:endParaRPr lang="en-US" altLang="zh-CN" sz="1400" dirty="0">
              <a:latin typeface="Arial" panose="020B0604020202020204" pitchFamily="34" charset="0"/>
              <a:ea typeface="黑体" panose="02010609060101010101" pitchFamily="49" charset="-122"/>
            </a:endParaRPr>
          </a:p>
          <a:p>
            <a:endParaRPr lang="en-US" altLang="zh-CN" sz="1400" dirty="0">
              <a:latin typeface="Arial" panose="020B0604020202020204" pitchFamily="34" charset="0"/>
              <a:ea typeface="黑体" panose="02010609060101010101" pitchFamily="49" charset="-122"/>
            </a:endParaRPr>
          </a:p>
          <a:p>
            <a:r>
              <a:rPr lang="zh-CN" altLang="en-US" sz="1400" dirty="0">
                <a:latin typeface="Arial" panose="020B0604020202020204" pitchFamily="34" charset="0"/>
                <a:ea typeface="黑体" panose="02010609060101010101" pitchFamily="49" charset="-122"/>
              </a:rPr>
              <a:t>可以看到，结果包括了更多的记录。</a:t>
            </a:r>
            <a:endParaRPr lang="en-US" altLang="zh-CN" sz="1400" dirty="0">
              <a:latin typeface="Arial" panose="020B0604020202020204" pitchFamily="34" charset="0"/>
              <a:ea typeface="黑体" panose="02010609060101010101" pitchFamily="49" charset="-122"/>
            </a:endParaRPr>
          </a:p>
        </p:txBody>
      </p:sp>
      <p:pic>
        <p:nvPicPr>
          <p:cNvPr id="10" name="Picture 9"/>
          <p:cNvPicPr>
            <a:picLocks noChangeAspect="1"/>
          </p:cNvPicPr>
          <p:nvPr/>
        </p:nvPicPr>
        <p:blipFill>
          <a:blip r:embed="rId3"/>
          <a:stretch>
            <a:fillRect/>
          </a:stretch>
        </p:blipFill>
        <p:spPr>
          <a:xfrm>
            <a:off x="4729407" y="3067085"/>
            <a:ext cx="3443193" cy="3086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4712154" y="3649904"/>
            <a:ext cx="420563" cy="20111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18" name="Rectangle 17"/>
          <p:cNvSpPr>
            <a:spLocks noChangeArrowheads="1"/>
          </p:cNvSpPr>
          <p:nvPr/>
        </p:nvSpPr>
        <p:spPr bwMode="auto">
          <a:xfrm>
            <a:off x="5261585" y="3458246"/>
            <a:ext cx="2019110" cy="338554"/>
          </a:xfrm>
          <a:prstGeom prst="rect">
            <a:avLst/>
          </a:prstGeom>
          <a:solidFill>
            <a:srgbClr val="000000">
              <a:alpha val="50196"/>
            </a:srgbClr>
          </a:solidFill>
          <a:ln w="9525">
            <a:noFill/>
            <a:miter lim="800000"/>
            <a:headEnd/>
            <a:tailEnd/>
          </a:ln>
        </p:spPr>
        <p:txBody>
          <a:bodyPr wrap="square">
            <a:spAutoFit/>
          </a:bodyPr>
          <a:lstStyle/>
          <a:p>
            <a:r>
              <a:rPr lang="zh-CN" altLang="en-US" sz="1600" dirty="0">
                <a:solidFill>
                  <a:schemeClr val="bg1"/>
                </a:solidFill>
                <a:latin typeface="Arial" panose="020B0604020202020204" pitchFamily="34" charset="0"/>
                <a:ea typeface="黑体" panose="02010609060101010101" pitchFamily="49" charset="-122"/>
              </a:rPr>
              <a:t>输入目标权利人名称</a:t>
            </a:r>
            <a:endParaRPr lang="en-US" sz="1600" dirty="0">
              <a:solidFill>
                <a:schemeClr val="bg1"/>
              </a:solidFill>
              <a:latin typeface="Arial" panose="020B0604020202020204" pitchFamily="34" charset="0"/>
              <a:ea typeface="黑体" panose="02010609060101010101" pitchFamily="49" charset="-122"/>
            </a:endParaRPr>
          </a:p>
        </p:txBody>
      </p:sp>
      <p:sp>
        <p:nvSpPr>
          <p:cNvPr id="19" name="Rectangle 18"/>
          <p:cNvSpPr/>
          <p:nvPr/>
        </p:nvSpPr>
        <p:spPr>
          <a:xfrm>
            <a:off x="4882551" y="3901726"/>
            <a:ext cx="2261824" cy="2247564"/>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
        <p:nvSpPr>
          <p:cNvPr id="20" name="Rectangle 19"/>
          <p:cNvSpPr>
            <a:spLocks noChangeArrowheads="1"/>
          </p:cNvSpPr>
          <p:nvPr/>
        </p:nvSpPr>
        <p:spPr bwMode="auto">
          <a:xfrm>
            <a:off x="6608156" y="4511771"/>
            <a:ext cx="1581698" cy="584775"/>
          </a:xfrm>
          <a:prstGeom prst="rect">
            <a:avLst/>
          </a:prstGeom>
          <a:solidFill>
            <a:srgbClr val="000000">
              <a:alpha val="50196"/>
            </a:srgbClr>
          </a:solidFill>
          <a:ln w="9525">
            <a:noFill/>
            <a:miter lim="800000"/>
            <a:headEnd/>
            <a:tailEnd/>
          </a:ln>
        </p:spPr>
        <p:txBody>
          <a:bodyPr wrap="square">
            <a:spAutoFit/>
          </a:bodyPr>
          <a:lstStyle/>
          <a:p>
            <a:r>
              <a:rPr lang="zh-CN" altLang="en-US" sz="1600" dirty="0">
                <a:solidFill>
                  <a:schemeClr val="bg1"/>
                </a:solidFill>
                <a:latin typeface="Arial" panose="020B0604020202020204" pitchFamily="34" charset="0"/>
                <a:ea typeface="黑体" panose="02010609060101010101" pitchFamily="49" charset="-122"/>
              </a:rPr>
              <a:t>显示目标权利人的关联企业</a:t>
            </a:r>
            <a:endParaRPr lang="en-US" sz="1600" dirty="0">
              <a:solidFill>
                <a:schemeClr val="bg1"/>
              </a:solidFill>
              <a:latin typeface="Arial" panose="020B0604020202020204" pitchFamily="34" charset="0"/>
              <a:ea typeface="黑体" panose="02010609060101010101" pitchFamily="49" charset="-122"/>
            </a:endParaRPr>
          </a:p>
        </p:txBody>
      </p:sp>
      <p:sp>
        <p:nvSpPr>
          <p:cNvPr id="23" name="Rectangle 22"/>
          <p:cNvSpPr/>
          <p:nvPr/>
        </p:nvSpPr>
        <p:spPr>
          <a:xfrm>
            <a:off x="121068" y="4501069"/>
            <a:ext cx="4485437" cy="20111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736030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161739"/>
            <a:ext cx="9012458" cy="3246360"/>
          </a:xfrm>
          <a:prstGeom prst="rect">
            <a:avLst/>
          </a:prstGeom>
        </p:spPr>
      </p:pic>
      <p:sp>
        <p:nvSpPr>
          <p:cNvPr id="539" name="Shape 539"/>
          <p:cNvSpPr/>
          <p:nvPr/>
        </p:nvSpPr>
        <p:spPr>
          <a:xfrm>
            <a:off x="990600" y="1523999"/>
            <a:ext cx="92394"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000" b="1">
                <a:latin typeface="Microsoft JhengHei"/>
                <a:ea typeface="Microsoft JhengHei"/>
                <a:cs typeface="Microsoft JhengHei"/>
                <a:sym typeface="Microsoft JhengHei"/>
              </a:defRPr>
            </a:lvl1pPr>
          </a:lstStyle>
          <a:p>
            <a:pPr>
              <a:defRPr sz="1800" b="0">
                <a:solidFill>
                  <a:srgbClr val="000000"/>
                </a:solidFill>
              </a:defRPr>
            </a:pPr>
            <a:endParaRPr sz="1800" b="0" dirty="0">
              <a:solidFill>
                <a:srgbClr val="4B4B4B"/>
              </a:solidFill>
              <a:latin typeface="Source Sans Pro" panose="020B0503030403020204" pitchFamily="34" charset="0"/>
              <a:ea typeface="Source Sans Pro" panose="020B0503030403020204" pitchFamily="34" charset="0"/>
            </a:endParaRPr>
          </a:p>
        </p:txBody>
      </p:sp>
      <p:sp>
        <p:nvSpPr>
          <p:cNvPr id="540" name="Shape 540"/>
          <p:cNvSpPr/>
          <p:nvPr/>
        </p:nvSpPr>
        <p:spPr>
          <a:xfrm>
            <a:off x="1066800" y="1981199"/>
            <a:ext cx="7388225"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800100" lvl="1" indent="-342900">
              <a:spcBef>
                <a:spcPts val="1000"/>
              </a:spcBef>
              <a:buClr>
                <a:srgbClr val="FF8000"/>
              </a:buClr>
              <a:buSzPct val="100000"/>
              <a:buFont typeface="Arial"/>
              <a:buAutoNum type="arabicPeriod"/>
              <a:defRPr>
                <a:solidFill>
                  <a:srgbClr val="000000"/>
                </a:solidFill>
              </a:defRPr>
            </a:pPr>
            <a:endParaRPr b="1" dirty="0">
              <a:solidFill>
                <a:srgbClr val="FF0000"/>
              </a:solidFill>
              <a:latin typeface="Source Sans Pro" panose="020B0503030403020204" pitchFamily="34" charset="0"/>
              <a:ea typeface="Source Sans Pro" panose="020B0503030403020204" pitchFamily="34" charset="0"/>
              <a:cs typeface="Arial"/>
              <a:sym typeface="Arial"/>
            </a:endParaRPr>
          </a:p>
        </p:txBody>
      </p:sp>
      <p:sp>
        <p:nvSpPr>
          <p:cNvPr id="15" name="Shape 628"/>
          <p:cNvSpPr/>
          <p:nvPr/>
        </p:nvSpPr>
        <p:spPr>
          <a:xfrm>
            <a:off x="1334104" y="3775627"/>
            <a:ext cx="2573662" cy="215444"/>
          </a:xfrm>
          <a:prstGeom prst="rect">
            <a:avLst/>
          </a:prstGeom>
          <a:solidFill>
            <a:srgbClr val="000000">
              <a:alpha val="50196"/>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defRPr sz="1800" b="0">
                <a:solidFill>
                  <a:srgbClr val="000000"/>
                </a:solidFill>
              </a:defRPr>
            </a:pPr>
            <a:r>
              <a:rPr lang="zh-CN" altLang="en-US" sz="14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rPr>
              <a:t>还可以考虑美国专利的转让信息</a:t>
            </a:r>
            <a:endParaRPr lang="zh-TW" altLang="en-US" sz="1400" b="1" dirty="0">
              <a:solidFill>
                <a:srgbClr val="FFFFFF"/>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6" name="Rectangle 15"/>
          <p:cNvSpPr/>
          <p:nvPr/>
        </p:nvSpPr>
        <p:spPr>
          <a:xfrm>
            <a:off x="197183" y="3342681"/>
            <a:ext cx="4814763" cy="20111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Source Sans Pro" panose="020B0503030403020204" pitchFamily="34" charset="0"/>
              <a:ea typeface="Source Sans Pro" panose="020B0503030403020204" pitchFamily="34" charset="0"/>
            </a:endParaRPr>
          </a:p>
        </p:txBody>
      </p:sp>
      <p:sp>
        <p:nvSpPr>
          <p:cNvPr id="12" name="Title 5"/>
          <p:cNvSpPr>
            <a:spLocks noGrp="1"/>
          </p:cNvSpPr>
          <p:nvPr>
            <p:ph type="title"/>
          </p:nvPr>
        </p:nvSpPr>
        <p:spPr>
          <a:xfrm>
            <a:off x="341999" y="509007"/>
            <a:ext cx="3332853" cy="399311"/>
          </a:xfrm>
        </p:spPr>
        <p:txBody>
          <a:bodyPr/>
          <a:lstStyle/>
          <a:p>
            <a:pPr lvl="0"/>
            <a:r>
              <a:rPr lang="zh-CN" altLang="en-US" sz="3200" dirty="0">
                <a:latin typeface="Arial" panose="020B0604020202020204" pitchFamily="34" charset="0"/>
                <a:ea typeface="黑体" panose="02010609060101010101" pitchFamily="49" charset="-122"/>
              </a:rPr>
              <a:t>针对权利人的检索</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8853729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Arial" panose="020B0604020202020204" pitchFamily="34" charset="0"/>
                <a:ea typeface="黑体" panose="02010609060101010101" pitchFamily="49" charset="-122"/>
                <a:sym typeface="Arial"/>
              </a:rPr>
              <a:t>检索技巧与应用示例</a:t>
            </a:r>
            <a:r>
              <a:rPr lang="en-US" altLang="zh-TW" b="1" dirty="0">
                <a:solidFill>
                  <a:srgbClr val="1AC604"/>
                </a:solidFill>
                <a:latin typeface="Arial" panose="020B0604020202020204" pitchFamily="34" charset="0"/>
                <a:ea typeface="黑体" panose="02010609060101010101" pitchFamily="49" charset="-122"/>
                <a:sym typeface="Arial"/>
              </a:rPr>
              <a:t>2</a:t>
            </a:r>
          </a:p>
          <a:p>
            <a:pPr marL="231775" indent="-231775" algn="ctr" eaLnBrk="0" hangingPunct="0">
              <a:spcBef>
                <a:spcPts val="600"/>
              </a:spcBef>
              <a:buClr>
                <a:srgbClr val="FF8000"/>
              </a:buClr>
            </a:pPr>
            <a:r>
              <a:rPr lang="zh-TW" altLang="en-US" dirty="0">
                <a:solidFill>
                  <a:srgbClr val="1AC604"/>
                </a:solidFill>
                <a:latin typeface="Arial" panose="020B0604020202020204" pitchFamily="34" charset="0"/>
                <a:ea typeface="黑体" panose="02010609060101010101" pitchFamily="49" charset="-122"/>
              </a:rPr>
              <a:t>一次</a:t>
            </a:r>
            <a:r>
              <a:rPr lang="zh-CN" altLang="en-US" dirty="0">
                <a:solidFill>
                  <a:srgbClr val="1AC604"/>
                </a:solidFill>
                <a:latin typeface="Arial" panose="020B0604020202020204" pitchFamily="34" charset="0"/>
                <a:ea typeface="黑体" panose="02010609060101010101" pitchFamily="49" charset="-122"/>
              </a:rPr>
              <a:t>检索多国专利</a:t>
            </a:r>
            <a:endParaRPr lang="en-US" altLang="zh-TW" dirty="0">
              <a:solidFill>
                <a:srgbClr val="1AC604"/>
              </a:solidFill>
              <a:latin typeface="Arial" panose="020B0604020202020204" pitchFamily="34" charset="0"/>
              <a:ea typeface="黑体" panose="02010609060101010101" pitchFamily="49" charset="-122"/>
              <a:cs typeface="ＭＳ Ｐゴシック" pitchFamily="-65" charset="-128"/>
            </a:endParaRPr>
          </a:p>
        </p:txBody>
      </p:sp>
    </p:spTree>
    <p:extLst>
      <p:ext uri="{BB962C8B-B14F-4D97-AF65-F5344CB8AC3E}">
        <p14:creationId xmlns:p14="http://schemas.microsoft.com/office/powerpoint/2010/main" val="15710623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570" y="1910215"/>
            <a:ext cx="8220075" cy="3333167"/>
          </a:xfrm>
          <a:prstGeom prst="rect">
            <a:avLst/>
          </a:prstGeom>
        </p:spPr>
      </p:pic>
      <p:sp>
        <p:nvSpPr>
          <p:cNvPr id="12" name="Rectangle 11"/>
          <p:cNvSpPr/>
          <p:nvPr/>
        </p:nvSpPr>
        <p:spPr>
          <a:xfrm>
            <a:off x="2604153" y="2756387"/>
            <a:ext cx="2261824" cy="162347"/>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a typeface="黑体" panose="02010609060101010101" pitchFamily="49" charset="-122"/>
            </a:endParaRPr>
          </a:p>
        </p:txBody>
      </p:sp>
      <p:sp>
        <p:nvSpPr>
          <p:cNvPr id="13" name="Rectangle 12"/>
          <p:cNvSpPr>
            <a:spLocks noChangeArrowheads="1"/>
          </p:cNvSpPr>
          <p:nvPr/>
        </p:nvSpPr>
        <p:spPr bwMode="auto">
          <a:xfrm>
            <a:off x="2604153" y="3019516"/>
            <a:ext cx="2959885" cy="584775"/>
          </a:xfrm>
          <a:prstGeom prst="rect">
            <a:avLst/>
          </a:prstGeom>
          <a:solidFill>
            <a:srgbClr val="000000">
              <a:alpha val="50196"/>
            </a:srgbClr>
          </a:solidFill>
          <a:ln w="9525">
            <a:noFill/>
            <a:miter lim="800000"/>
            <a:headEnd/>
            <a:tailEnd/>
          </a:ln>
        </p:spPr>
        <p:txBody>
          <a:bodyPr wrap="square">
            <a:spAutoFit/>
          </a:bodyPr>
          <a:lstStyle/>
          <a:p>
            <a:pPr marL="9144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请确认您的数据源选择覆盖了所有的国家和地区</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pic>
        <p:nvPicPr>
          <p:cNvPr id="3" name="Picture 2"/>
          <p:cNvPicPr>
            <a:picLocks noChangeAspect="1"/>
          </p:cNvPicPr>
          <p:nvPr/>
        </p:nvPicPr>
        <p:blipFill>
          <a:blip r:embed="rId3"/>
          <a:stretch>
            <a:fillRect/>
          </a:stretch>
        </p:blipFill>
        <p:spPr>
          <a:xfrm>
            <a:off x="2397119" y="3831762"/>
            <a:ext cx="4439203" cy="2823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5"/>
          <p:cNvSpPr>
            <a:spLocks noGrp="1"/>
          </p:cNvSpPr>
          <p:nvPr>
            <p:ph type="title"/>
          </p:nvPr>
        </p:nvSpPr>
        <p:spPr>
          <a:xfrm>
            <a:off x="341999" y="509007"/>
            <a:ext cx="5006378" cy="399311"/>
          </a:xfrm>
        </p:spPr>
        <p:txBody>
          <a:bodyPr/>
          <a:lstStyle/>
          <a:p>
            <a:pPr lvl="0"/>
            <a:r>
              <a:rPr lang="zh-CN" altLang="en-US" sz="3200" dirty="0">
                <a:latin typeface="Arial" panose="020B0604020202020204" pitchFamily="34" charset="0"/>
                <a:ea typeface="黑体" panose="02010609060101010101" pitchFamily="49" charset="-122"/>
              </a:rPr>
              <a:t>一次检索五大专利局的记录</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0812305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760" y="2146537"/>
            <a:ext cx="8880280" cy="2430271"/>
          </a:xfrm>
          <a:prstGeom prst="rect">
            <a:avLst/>
          </a:prstGeom>
        </p:spPr>
      </p:pic>
      <p:sp>
        <p:nvSpPr>
          <p:cNvPr id="21" name="Rectangle 20"/>
          <p:cNvSpPr/>
          <p:nvPr/>
        </p:nvSpPr>
        <p:spPr>
          <a:xfrm>
            <a:off x="341999" y="3453582"/>
            <a:ext cx="1935375" cy="20691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a typeface="黑体" panose="02010609060101010101" pitchFamily="49" charset="-122"/>
            </a:endParaRPr>
          </a:p>
        </p:txBody>
      </p:sp>
      <p:sp>
        <p:nvSpPr>
          <p:cNvPr id="22" name="Rectangle 21"/>
          <p:cNvSpPr>
            <a:spLocks noChangeArrowheads="1"/>
          </p:cNvSpPr>
          <p:nvPr/>
        </p:nvSpPr>
        <p:spPr bwMode="auto">
          <a:xfrm>
            <a:off x="429571" y="3760238"/>
            <a:ext cx="2305004"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字段可以选择国家代码</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23" name="Rectangle 22"/>
          <p:cNvSpPr/>
          <p:nvPr/>
        </p:nvSpPr>
        <p:spPr>
          <a:xfrm>
            <a:off x="2431624" y="3447850"/>
            <a:ext cx="3063401" cy="212644"/>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a typeface="黑体" panose="02010609060101010101" pitchFamily="49" charset="-122"/>
            </a:endParaRPr>
          </a:p>
        </p:txBody>
      </p:sp>
      <p:sp>
        <p:nvSpPr>
          <p:cNvPr id="24" name="Rectangle 23"/>
          <p:cNvSpPr>
            <a:spLocks noChangeArrowheads="1"/>
          </p:cNvSpPr>
          <p:nvPr/>
        </p:nvSpPr>
        <p:spPr bwMode="auto">
          <a:xfrm>
            <a:off x="3070384" y="3760238"/>
            <a:ext cx="2588543" cy="338554"/>
          </a:xfrm>
          <a:prstGeom prst="rect">
            <a:avLst/>
          </a:prstGeom>
          <a:solidFill>
            <a:srgbClr val="000000">
              <a:alpha val="50196"/>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关键词限制为五大专利局</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13" name="Title 5"/>
          <p:cNvSpPr>
            <a:spLocks noGrp="1"/>
          </p:cNvSpPr>
          <p:nvPr>
            <p:ph type="title"/>
          </p:nvPr>
        </p:nvSpPr>
        <p:spPr>
          <a:xfrm>
            <a:off x="341999" y="509007"/>
            <a:ext cx="5006378" cy="399311"/>
          </a:xfrm>
        </p:spPr>
        <p:txBody>
          <a:bodyPr/>
          <a:lstStyle/>
          <a:p>
            <a:pPr lvl="0"/>
            <a:r>
              <a:rPr lang="zh-CN" altLang="en-US" sz="3200" dirty="0">
                <a:latin typeface="Arial" panose="020B0604020202020204" pitchFamily="34" charset="0"/>
                <a:ea typeface="黑体" panose="02010609060101010101" pitchFamily="49" charset="-122"/>
              </a:rPr>
              <a:t>一次检索五大专利局的记录</a:t>
            </a:r>
            <a:endParaRPr lang="en-US" sz="3200" dirty="0">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143238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lstStyle/>
          <a:p>
            <a:pPr marL="231775" indent="-231775" algn="ctr" eaLnBrk="0" hangingPunct="0">
              <a:spcBef>
                <a:spcPts val="600"/>
              </a:spcBef>
              <a:buClr>
                <a:srgbClr val="FF8000"/>
              </a:buClr>
            </a:pPr>
            <a:r>
              <a:rPr lang="zh-CN" altLang="en-US" b="1" dirty="0">
                <a:solidFill>
                  <a:srgbClr val="1AC604"/>
                </a:solidFill>
                <a:latin typeface="Arial" panose="020B0604020202020204" pitchFamily="34" charset="0"/>
                <a:ea typeface="黑体" panose="02010609060101010101" pitchFamily="49" charset="-122"/>
                <a:sym typeface="Arial"/>
              </a:rPr>
              <a:t>检索技巧与应用示例</a:t>
            </a:r>
            <a:r>
              <a:rPr lang="en-US" altLang="zh-TW" b="1" dirty="0">
                <a:solidFill>
                  <a:srgbClr val="1AC604"/>
                </a:solidFill>
                <a:latin typeface="Arial" panose="020B0604020202020204" pitchFamily="34" charset="0"/>
                <a:ea typeface="黑体" panose="02010609060101010101" pitchFamily="49" charset="-122"/>
                <a:sym typeface="Arial"/>
              </a:rPr>
              <a:t>3</a:t>
            </a:r>
          </a:p>
          <a:p>
            <a:pPr marL="231775" indent="-231775" algn="ctr" eaLnBrk="0" hangingPunct="0">
              <a:spcBef>
                <a:spcPts val="600"/>
              </a:spcBef>
              <a:buClr>
                <a:srgbClr val="FF8000"/>
              </a:buClr>
            </a:pPr>
            <a:r>
              <a:rPr lang="zh-CN" altLang="en-US" dirty="0">
                <a:solidFill>
                  <a:srgbClr val="1AC604"/>
                </a:solidFill>
                <a:latin typeface="Arial" panose="020B0604020202020204" pitchFamily="34" charset="0"/>
                <a:ea typeface="黑体" panose="02010609060101010101" pitchFamily="49" charset="-122"/>
              </a:rPr>
              <a:t>有关专利引用的检索</a:t>
            </a:r>
            <a:endParaRPr lang="zh-TW" altLang="en-US" dirty="0">
              <a:solidFill>
                <a:srgbClr val="1AC604"/>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2438045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a:spLocks noChangeArrowheads="1"/>
          </p:cNvSpPr>
          <p:nvPr/>
        </p:nvSpPr>
        <p:spPr bwMode="auto">
          <a:xfrm>
            <a:off x="2351539" y="5483652"/>
            <a:ext cx="2210807" cy="276999"/>
          </a:xfrm>
          <a:prstGeom prst="rect">
            <a:avLst/>
          </a:prstGeom>
          <a:solidFill>
            <a:srgbClr val="FFFFFF">
              <a:alpha val="80000"/>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en-US" altLang="zh-CN" sz="1200" dirty="0">
                <a:solidFill>
                  <a:srgbClr val="6817FF"/>
                </a:solidFill>
                <a:latin typeface="Arial" panose="020B0604020202020204" pitchFamily="34" charset="0"/>
                <a:ea typeface="黑体" panose="02010609060101010101" pitchFamily="49" charset="-122"/>
                <a:cs typeface="Microsoft JhengHei"/>
                <a:sym typeface="Microsoft JhengHei"/>
              </a:rPr>
              <a:t>DWPI</a:t>
            </a:r>
            <a:r>
              <a:rPr lang="zh-CN"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专利家族的引用信息</a:t>
            </a:r>
            <a:endPar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endParaRPr>
          </a:p>
        </p:txBody>
      </p:sp>
      <p:sp>
        <p:nvSpPr>
          <p:cNvPr id="28" name="Rectangle 27"/>
          <p:cNvSpPr>
            <a:spLocks noChangeArrowheads="1"/>
          </p:cNvSpPr>
          <p:nvPr/>
        </p:nvSpPr>
        <p:spPr bwMode="auto">
          <a:xfrm>
            <a:off x="2425801" y="4828347"/>
            <a:ext cx="2205464" cy="276999"/>
          </a:xfrm>
          <a:prstGeom prst="rect">
            <a:avLst/>
          </a:prstGeom>
          <a:solidFill>
            <a:srgbClr val="FFFFFF">
              <a:alpha val="80000"/>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专利记录本身的引用信息</a:t>
            </a:r>
            <a:endPar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endParaRPr>
          </a:p>
        </p:txBody>
      </p:sp>
      <p:pic>
        <p:nvPicPr>
          <p:cNvPr id="3" name="Picture 2"/>
          <p:cNvPicPr>
            <a:picLocks noChangeAspect="1"/>
          </p:cNvPicPr>
          <p:nvPr/>
        </p:nvPicPr>
        <p:blipFill>
          <a:blip r:embed="rId2"/>
          <a:stretch>
            <a:fillRect/>
          </a:stretch>
        </p:blipFill>
        <p:spPr>
          <a:xfrm>
            <a:off x="185609" y="1250812"/>
            <a:ext cx="8753475" cy="349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69510" y="2920241"/>
            <a:ext cx="2607544" cy="1740875"/>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pic>
        <p:nvPicPr>
          <p:cNvPr id="11" name="Picture 10"/>
          <p:cNvPicPr>
            <a:picLocks noChangeAspect="1"/>
          </p:cNvPicPr>
          <p:nvPr/>
        </p:nvPicPr>
        <p:blipFill>
          <a:blip r:embed="rId3"/>
          <a:stretch>
            <a:fillRect/>
          </a:stretch>
        </p:blipFill>
        <p:spPr>
          <a:xfrm>
            <a:off x="4284714" y="3382325"/>
            <a:ext cx="4610954" cy="272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a:spLocks noChangeArrowheads="1"/>
          </p:cNvSpPr>
          <p:nvPr/>
        </p:nvSpPr>
        <p:spPr bwMode="auto">
          <a:xfrm>
            <a:off x="1734904" y="3857011"/>
            <a:ext cx="3587259" cy="276999"/>
          </a:xfrm>
          <a:prstGeom prst="rect">
            <a:avLst/>
          </a:prstGeom>
          <a:solidFill>
            <a:srgbClr val="FFFFFF">
              <a:alpha val="80000"/>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被</a:t>
            </a:r>
            <a:r>
              <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引用</a:t>
            </a:r>
            <a:r>
              <a:rPr lang="zh-CN"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的非专利文献</a:t>
            </a:r>
            <a:endPar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endParaRPr>
          </a:p>
        </p:txBody>
      </p:sp>
      <p:sp>
        <p:nvSpPr>
          <p:cNvPr id="17" name="Rectangle 16"/>
          <p:cNvSpPr>
            <a:spLocks noChangeArrowheads="1"/>
          </p:cNvSpPr>
          <p:nvPr/>
        </p:nvSpPr>
        <p:spPr bwMode="auto">
          <a:xfrm>
            <a:off x="1722342" y="4132697"/>
            <a:ext cx="1638614" cy="276999"/>
          </a:xfrm>
          <a:prstGeom prst="rect">
            <a:avLst/>
          </a:prstGeom>
          <a:solidFill>
            <a:srgbClr val="FFFFFF">
              <a:alpha val="80000"/>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被引用的</a:t>
            </a:r>
            <a:r>
              <a:rPr lang="zh-CN"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专利文献</a:t>
            </a:r>
            <a:endPar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endParaRPr>
          </a:p>
        </p:txBody>
      </p:sp>
      <p:sp>
        <p:nvSpPr>
          <p:cNvPr id="18" name="Rectangle 17"/>
          <p:cNvSpPr>
            <a:spLocks noChangeArrowheads="1"/>
          </p:cNvSpPr>
          <p:nvPr/>
        </p:nvSpPr>
        <p:spPr bwMode="auto">
          <a:xfrm>
            <a:off x="1969326" y="4355254"/>
            <a:ext cx="2346289" cy="276999"/>
          </a:xfrm>
          <a:prstGeom prst="rect">
            <a:avLst/>
          </a:prstGeom>
          <a:solidFill>
            <a:srgbClr val="FFFFFF">
              <a:alpha val="80000"/>
            </a:srgbClr>
          </a:solidFill>
          <a:ln w="9525">
            <a:noFill/>
            <a:miter lim="800000"/>
            <a:headEnd/>
            <a:tailEnd/>
          </a:ln>
        </p:spPr>
        <p:txBody>
          <a:bodyPr wrap="square">
            <a:spAutoFit/>
          </a:bodyPr>
          <a:lstStyle/>
          <a:p>
            <a:pPr marL="228600" indent="-228600">
              <a:spcBef>
                <a:spcPts val="1000"/>
              </a:spcBef>
              <a:defRPr sz="1600">
                <a:solidFill>
                  <a:srgbClr val="FFFFFF"/>
                </a:solidFill>
                <a:latin typeface="Microsoft JhengHei"/>
                <a:ea typeface="Microsoft JhengHei"/>
                <a:cs typeface="Microsoft JhengHei"/>
                <a:sym typeface="Microsoft JhengHei"/>
              </a:defRPr>
            </a:pPr>
            <a:r>
              <a:rPr lang="zh-CN"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引用的类别</a:t>
            </a:r>
            <a:r>
              <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  </a:t>
            </a:r>
            <a:r>
              <a:rPr lang="en-US" altLang="zh-TW" sz="1200" dirty="0">
                <a:solidFill>
                  <a:srgbClr val="6817FF"/>
                </a:solidFill>
                <a:latin typeface="Arial" panose="020B0604020202020204" pitchFamily="34" charset="0"/>
                <a:ea typeface="黑体" panose="02010609060101010101" pitchFamily="49" charset="-122"/>
                <a:cs typeface="Microsoft JhengHei"/>
                <a:sym typeface="Microsoft JhengHei"/>
              </a:rPr>
              <a:t>(X</a:t>
            </a:r>
            <a:r>
              <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 </a:t>
            </a:r>
            <a:r>
              <a:rPr lang="en-US" altLang="zh-TW" sz="1200" dirty="0">
                <a:solidFill>
                  <a:srgbClr val="6817FF"/>
                </a:solidFill>
                <a:latin typeface="Arial" panose="020B0604020202020204" pitchFamily="34" charset="0"/>
                <a:ea typeface="黑体" panose="02010609060101010101" pitchFamily="49" charset="-122"/>
                <a:cs typeface="Microsoft JhengHei"/>
                <a:sym typeface="Microsoft JhengHei"/>
              </a:rPr>
              <a:t>Y</a:t>
            </a:r>
            <a:r>
              <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 </a:t>
            </a:r>
            <a:r>
              <a:rPr lang="en-US" altLang="zh-TW" sz="1200" dirty="0">
                <a:solidFill>
                  <a:srgbClr val="6817FF"/>
                </a:solidFill>
                <a:latin typeface="Arial" panose="020B0604020202020204" pitchFamily="34" charset="0"/>
                <a:ea typeface="黑体" panose="02010609060101010101" pitchFamily="49" charset="-122"/>
                <a:cs typeface="Microsoft JhengHei"/>
                <a:sym typeface="Microsoft JhengHei"/>
              </a:rPr>
              <a:t>A…</a:t>
            </a:r>
            <a:r>
              <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rPr>
              <a:t> </a:t>
            </a:r>
            <a:r>
              <a:rPr lang="en-US" altLang="zh-TW" sz="1200" dirty="0">
                <a:solidFill>
                  <a:srgbClr val="6817FF"/>
                </a:solidFill>
                <a:latin typeface="Arial" panose="020B0604020202020204" pitchFamily="34" charset="0"/>
                <a:ea typeface="黑体" panose="02010609060101010101" pitchFamily="49" charset="-122"/>
                <a:cs typeface="Microsoft JhengHei"/>
                <a:sym typeface="Microsoft JhengHei"/>
              </a:rPr>
              <a:t>)</a:t>
            </a:r>
            <a:endParaRPr lang="zh-TW" altLang="en-US" sz="1200" dirty="0">
              <a:solidFill>
                <a:srgbClr val="6817FF"/>
              </a:solidFill>
              <a:latin typeface="Arial" panose="020B0604020202020204" pitchFamily="34" charset="0"/>
              <a:ea typeface="黑体" panose="02010609060101010101" pitchFamily="49" charset="-122"/>
              <a:cs typeface="Microsoft JhengHei"/>
              <a:sym typeface="Microsoft JhengHei"/>
            </a:endParaRPr>
          </a:p>
        </p:txBody>
      </p:sp>
      <p:sp>
        <p:nvSpPr>
          <p:cNvPr id="12" name="Rectangle 11"/>
          <p:cNvSpPr/>
          <p:nvPr/>
        </p:nvSpPr>
        <p:spPr>
          <a:xfrm>
            <a:off x="4315666" y="4441816"/>
            <a:ext cx="1637115" cy="68580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30" name="Rectangle 29"/>
          <p:cNvSpPr/>
          <p:nvPr/>
        </p:nvSpPr>
        <p:spPr>
          <a:xfrm>
            <a:off x="4315666" y="5195537"/>
            <a:ext cx="1637115" cy="800218"/>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31" name="Rectangle 30"/>
          <p:cNvSpPr/>
          <p:nvPr/>
        </p:nvSpPr>
        <p:spPr>
          <a:xfrm>
            <a:off x="7554686" y="4954886"/>
            <a:ext cx="500743" cy="204943"/>
          </a:xfrm>
          <a:prstGeom prst="rect">
            <a:avLst/>
          </a:prstGeom>
          <a:noFill/>
          <a:ln w="28575">
            <a:solidFill>
              <a:srgbClr val="1AC6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32" name="Rectangle 31"/>
          <p:cNvSpPr>
            <a:spLocks noChangeArrowheads="1"/>
          </p:cNvSpPr>
          <p:nvPr/>
        </p:nvSpPr>
        <p:spPr bwMode="auto">
          <a:xfrm>
            <a:off x="6590191" y="4204841"/>
            <a:ext cx="2217379" cy="830997"/>
          </a:xfrm>
          <a:prstGeom prst="rect">
            <a:avLst/>
          </a:prstGeom>
          <a:solidFill>
            <a:srgbClr val="000000">
              <a:alpha val="50196"/>
            </a:srgbClr>
          </a:solidFill>
          <a:ln w="9525">
            <a:noFill/>
            <a:miter lim="800000"/>
            <a:headEnd/>
            <a:tailEnd/>
          </a:ln>
        </p:spPr>
        <p:txBody>
          <a:bodyPr wrap="square">
            <a:spAutoFit/>
          </a:bodyPr>
          <a:lstStyle/>
          <a:p>
            <a:pPr marL="91440">
              <a:spcBef>
                <a:spcPts val="1000"/>
              </a:spcBef>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使用</a:t>
            </a:r>
            <a:r>
              <a:rPr lang="en-US" altLang="zh-TW" sz="1600" dirty="0">
                <a:solidFill>
                  <a:srgbClr val="FFFFFF"/>
                </a:solidFill>
                <a:latin typeface="Arial" panose="020B0604020202020204" pitchFamily="34" charset="0"/>
                <a:ea typeface="黑体" panose="02010609060101010101" pitchFamily="49" charset="-122"/>
                <a:cs typeface="Microsoft JhengHei"/>
                <a:sym typeface="Microsoft JhengHei"/>
              </a:rPr>
              <a:t>Highlighting</a:t>
            </a: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功能</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可以协助您</a:t>
            </a:r>
            <a:r>
              <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更快找到</a:t>
            </a: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相关内容</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
        <p:nvSpPr>
          <p:cNvPr id="34" name="Rectangle 33"/>
          <p:cNvSpPr/>
          <p:nvPr/>
        </p:nvSpPr>
        <p:spPr>
          <a:xfrm>
            <a:off x="455977" y="2434987"/>
            <a:ext cx="1061773" cy="314760"/>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21" name="Title 5"/>
          <p:cNvSpPr>
            <a:spLocks noGrp="1"/>
          </p:cNvSpPr>
          <p:nvPr>
            <p:ph type="title"/>
          </p:nvPr>
        </p:nvSpPr>
        <p:spPr>
          <a:xfrm>
            <a:off x="341999" y="509007"/>
            <a:ext cx="5006378" cy="399311"/>
          </a:xfrm>
        </p:spPr>
        <p:txBody>
          <a:bodyPr/>
          <a:lstStyle/>
          <a:p>
            <a:pPr lvl="0"/>
            <a:r>
              <a:rPr lang="zh-CN" altLang="en-US" sz="3200" dirty="0">
                <a:latin typeface="Arial" panose="020B0604020202020204" pitchFamily="34" charset="0"/>
                <a:ea typeface="黑体" panose="02010609060101010101" pitchFamily="49" charset="-122"/>
              </a:rPr>
              <a:t>有关专利引用的检索</a:t>
            </a:r>
            <a:endParaRPr lang="en-US" sz="3200" dirty="0">
              <a:latin typeface="Arial" panose="020B0604020202020204" pitchFamily="34" charset="0"/>
              <a:ea typeface="黑体" panose="02010609060101010101" pitchFamily="49" charset="-122"/>
            </a:endParaRPr>
          </a:p>
        </p:txBody>
      </p:sp>
      <p:sp>
        <p:nvSpPr>
          <p:cNvPr id="22" name="Rectangle 21"/>
          <p:cNvSpPr/>
          <p:nvPr/>
        </p:nvSpPr>
        <p:spPr>
          <a:xfrm>
            <a:off x="3219306" y="2857481"/>
            <a:ext cx="4259795" cy="328495"/>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黑体" panose="02010609060101010101" pitchFamily="49" charset="-122"/>
            </a:endParaRPr>
          </a:p>
        </p:txBody>
      </p:sp>
      <p:sp>
        <p:nvSpPr>
          <p:cNvPr id="23" name="Rectangle 22"/>
          <p:cNvSpPr>
            <a:spLocks noChangeArrowheads="1"/>
          </p:cNvSpPr>
          <p:nvPr/>
        </p:nvSpPr>
        <p:spPr bwMode="auto">
          <a:xfrm>
            <a:off x="4119628" y="2442469"/>
            <a:ext cx="3935801" cy="338554"/>
          </a:xfrm>
          <a:prstGeom prst="rect">
            <a:avLst/>
          </a:prstGeom>
          <a:solidFill>
            <a:srgbClr val="000000">
              <a:alpha val="50196"/>
            </a:srgbClr>
          </a:solidFill>
          <a:ln w="9525">
            <a:noFill/>
            <a:miter lim="800000"/>
            <a:headEnd/>
            <a:tailEnd/>
          </a:ln>
        </p:spPr>
        <p:txBody>
          <a:bodyPr wrap="square">
            <a:spAutoFit/>
          </a:bodyPr>
          <a:lstStyle/>
          <a:p>
            <a:pPr marL="228600" indent="-228600" algn="ctr">
              <a:spcBef>
                <a:spcPts val="1000"/>
              </a:spcBef>
              <a:defRPr sz="1600">
                <a:solidFill>
                  <a:srgbClr val="FFFFFF"/>
                </a:solidFill>
                <a:latin typeface="Microsoft JhengHei"/>
                <a:ea typeface="Microsoft JhengHei"/>
                <a:cs typeface="Microsoft JhengHei"/>
                <a:sym typeface="Microsoft JhengHei"/>
              </a:defRPr>
            </a:pPr>
            <a:r>
              <a:rPr lang="zh-CN" altLang="en-US" sz="1600" dirty="0">
                <a:solidFill>
                  <a:srgbClr val="FFFFFF"/>
                </a:solidFill>
                <a:latin typeface="Arial" panose="020B0604020202020204" pitchFamily="34" charset="0"/>
                <a:ea typeface="黑体" panose="02010609060101010101" pitchFamily="49" charset="-122"/>
                <a:cs typeface="Microsoft JhengHei"/>
                <a:sym typeface="Microsoft JhengHei"/>
              </a:rPr>
              <a:t>可以输入专利公开号、权利人或者关键词</a:t>
            </a:r>
            <a:endParaRPr lang="zh-TW" altLang="en-US" sz="1600" dirty="0">
              <a:solidFill>
                <a:srgbClr val="FFFFFF"/>
              </a:solidFill>
              <a:latin typeface="Arial" panose="020B0604020202020204" pitchFamily="34" charset="0"/>
              <a:ea typeface="黑体" panose="02010609060101010101" pitchFamily="49" charset="-122"/>
              <a:cs typeface="Microsoft JhengHei"/>
              <a:sym typeface="Microsoft JhengHei"/>
            </a:endParaRPr>
          </a:p>
        </p:txBody>
      </p:sp>
    </p:spTree>
    <p:extLst>
      <p:ext uri="{BB962C8B-B14F-4D97-AF65-F5344CB8AC3E}">
        <p14:creationId xmlns:p14="http://schemas.microsoft.com/office/powerpoint/2010/main" val="3739767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Crv_Tmpt_Full-Presentation_4x3_001</Template>
  <TotalTime>5195</TotalTime>
  <Words>8507</Words>
  <Application>Microsoft Office PowerPoint</Application>
  <PresentationFormat>On-screen Show (4:3)</PresentationFormat>
  <Paragraphs>532</Paragraphs>
  <Slides>107</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107</vt:i4>
      </vt:variant>
    </vt:vector>
  </HeadingPairs>
  <TitlesOfParts>
    <vt:vector size="121" baseType="lpstr">
      <vt:lpstr>Malgun Gothic</vt:lpstr>
      <vt:lpstr>Microsoft JhengHei</vt:lpstr>
      <vt:lpstr>Microsoft JhengHei</vt:lpstr>
      <vt:lpstr>ＭＳ Ｐゴシック</vt:lpstr>
      <vt:lpstr>Source Sans Pro</vt:lpstr>
      <vt:lpstr>华文新魏</vt:lpstr>
      <vt:lpstr>黑体</vt:lpstr>
      <vt:lpstr>Arial</vt:lpstr>
      <vt:lpstr>Arial Black</vt:lpstr>
      <vt:lpstr>Calibri</vt:lpstr>
      <vt:lpstr>Courier New</vt:lpstr>
      <vt:lpstr>Trebuchet MS</vt:lpstr>
      <vt:lpstr>Wingdings</vt:lpstr>
      <vt:lpstr>Office Theme</vt:lpstr>
      <vt:lpstr>PowerPoint Presentation</vt:lpstr>
      <vt:lpstr>目录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数据源的选择</vt:lpstr>
      <vt:lpstr>PowerPoint Presentation</vt:lpstr>
      <vt:lpstr>表单检索</vt:lpstr>
      <vt:lpstr>公开号检索</vt:lpstr>
      <vt:lpstr>专家检索</vt:lpstr>
      <vt:lpstr>PowerPoint Presentation</vt:lpstr>
      <vt:lpstr>智能检索能够快速便捷地将来自不同类型文档的技术描述转换为专利检索</vt:lpstr>
      <vt:lpstr>智能检索</vt:lpstr>
      <vt:lpstr>智能检索</vt:lpstr>
      <vt:lpstr>智能检索示例</vt:lpstr>
      <vt:lpstr>智能检索示例</vt:lpstr>
      <vt:lpstr>智能检索逻辑-模拟专家检索行为</vt:lpstr>
      <vt:lpstr>智能检索</vt:lpstr>
      <vt:lpstr>智能检索</vt:lpstr>
      <vt:lpstr>智能检索</vt:lpstr>
      <vt:lpstr>PowerPoint Presentation</vt:lpstr>
      <vt:lpstr>检索结果数量显示</vt:lpstr>
      <vt:lpstr>检索结果的筛选</vt:lpstr>
      <vt:lpstr>检索结果的筛选</vt:lpstr>
      <vt:lpstr>检索结果列表</vt:lpstr>
      <vt:lpstr>PowerPoint Presentation</vt:lpstr>
      <vt:lpstr>多种语言的翻译</vt:lpstr>
      <vt:lpstr>PowerPoint Presentation</vt:lpstr>
      <vt:lpstr>对于专利有效性的判断</vt:lpstr>
      <vt:lpstr>PowerPoint Presentation</vt:lpstr>
      <vt:lpstr>预测数据的更新时间</vt:lpstr>
      <vt:lpstr>专利家族成员的状态信息</vt:lpstr>
      <vt:lpstr>PowerPoint Presentation</vt:lpstr>
      <vt:lpstr>位置运算符</vt:lpstr>
      <vt:lpstr>位置运算符</vt:lpstr>
      <vt:lpstr>通配符</vt:lpstr>
      <vt:lpstr>PowerPoint Presentation</vt:lpstr>
      <vt:lpstr>切换界面显示的语言</vt:lpstr>
      <vt:lpstr>切换界面显示的语言</vt:lpstr>
      <vt:lpstr>检索结果显示界面的设置</vt:lpstr>
      <vt:lpstr>线上培训和支持服务</vt:lpstr>
      <vt:lpstr>PowerPoint Presentation</vt:lpstr>
      <vt:lpstr>存储检索结果</vt:lpstr>
      <vt:lpstr>已存储的工作</vt:lpstr>
      <vt:lpstr>导出检索结果</vt:lpstr>
      <vt:lpstr>导出检索结果</vt:lpstr>
      <vt:lpstr>下载单件专利的原文</vt:lpstr>
      <vt:lpstr>批量下载多件专利的原文</vt:lpstr>
      <vt:lpstr>批量下载多件专利的原文</vt:lpstr>
      <vt:lpstr>PowerPoint Presentation</vt:lpstr>
      <vt:lpstr>检索式监控</vt:lpstr>
      <vt:lpstr>选定专利的监控</vt:lpstr>
      <vt:lpstr>PowerPoint Presentation</vt:lpstr>
      <vt:lpstr>管理员模块</vt:lpstr>
      <vt:lpstr>自定义字段</vt:lpstr>
      <vt:lpstr>自定义字段</vt:lpstr>
      <vt:lpstr>自定义字段</vt:lpstr>
      <vt:lpstr>自定义字段</vt:lpstr>
      <vt:lpstr>自定义字段</vt:lpstr>
      <vt:lpstr>自定义字段</vt:lpstr>
      <vt:lpstr>自定义字段</vt:lpstr>
      <vt:lpstr>自定义字段</vt:lpstr>
      <vt:lpstr>自定义字段</vt:lpstr>
      <vt:lpstr>自定义字段</vt:lpstr>
      <vt:lpstr>PowerPoint Presentation</vt:lpstr>
      <vt:lpstr>分析图表</vt:lpstr>
      <vt:lpstr>引证关系图</vt:lpstr>
      <vt:lpstr>引证关系图</vt:lpstr>
      <vt:lpstr>PowerPoint Presentation</vt:lpstr>
      <vt:lpstr>专利地图</vt:lpstr>
      <vt:lpstr>专利地图</vt:lpstr>
      <vt:lpstr>专利地图</vt:lpstr>
      <vt:lpstr>专利地图</vt:lpstr>
      <vt:lpstr>专利地图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针对权利人的检索</vt:lpstr>
      <vt:lpstr>针对权利人的检索</vt:lpstr>
      <vt:lpstr>针对权利人的检索</vt:lpstr>
      <vt:lpstr>针对权利人的检索</vt:lpstr>
      <vt:lpstr>PowerPoint Presentation</vt:lpstr>
      <vt:lpstr>一次检索五大专利局的记录</vt:lpstr>
      <vt:lpstr>一次检索五大专利局的记录</vt:lpstr>
      <vt:lpstr>PowerPoint Presentation</vt:lpstr>
      <vt:lpstr>有关专利引用的检索</vt:lpstr>
      <vt:lpstr>有关专利引用的检索</vt:lpstr>
      <vt:lpstr>有关专利引用的检索</vt:lpstr>
      <vt:lpstr>有关专利引用的检索</vt:lpstr>
      <vt:lpstr>PowerPoint Presentation</vt:lpstr>
      <vt:lpstr>PowerPoint Presentation</vt:lpstr>
      <vt:lpstr>PowerPoint Presentation</vt:lpstr>
      <vt:lpstr>PowerPoint Presentation</vt:lpstr>
      <vt:lpstr>PowerPoint Presentation</vt:lpstr>
    </vt:vector>
  </TitlesOfParts>
  <Manager/>
  <Company>Thomson Reuters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Chiu, Henry (IP&amp;Science)</dc:creator>
  <cp:keywords/>
  <dc:description/>
  <cp:lastModifiedBy>Zhang, Meixi</cp:lastModifiedBy>
  <cp:revision>428</cp:revision>
  <dcterms:created xsi:type="dcterms:W3CDTF">2017-05-02T10:20:09Z</dcterms:created>
  <dcterms:modified xsi:type="dcterms:W3CDTF">2019-04-09T01:25:40Z</dcterms:modified>
  <cp:category/>
</cp:coreProperties>
</file>